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6" r:id="rId1"/>
  </p:sldMasterIdLst>
  <p:notesMasterIdLst>
    <p:notesMasterId r:id="rId19"/>
  </p:notesMasterIdLst>
  <p:sldIdLst>
    <p:sldId id="604" r:id="rId2"/>
    <p:sldId id="409" r:id="rId3"/>
    <p:sldId id="610" r:id="rId4"/>
    <p:sldId id="612" r:id="rId5"/>
    <p:sldId id="390" r:id="rId6"/>
    <p:sldId id="581" r:id="rId7"/>
    <p:sldId id="583" r:id="rId8"/>
    <p:sldId id="611" r:id="rId9"/>
    <p:sldId id="605" r:id="rId10"/>
    <p:sldId id="606" r:id="rId11"/>
    <p:sldId id="393" r:id="rId12"/>
    <p:sldId id="600" r:id="rId13"/>
    <p:sldId id="400" r:id="rId14"/>
    <p:sldId id="391" r:id="rId15"/>
    <p:sldId id="392" r:id="rId16"/>
    <p:sldId id="609" r:id="rId17"/>
    <p:sldId id="421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van4995@gmail.com" initials="i" lastIdx="1" clrIdx="0">
    <p:extLst>
      <p:ext uri="{19B8F6BF-5375-455C-9EA6-DF929625EA0E}">
        <p15:presenceInfo xmlns:p15="http://schemas.microsoft.com/office/powerpoint/2012/main" userId="5f2ca59b9e73ce2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43FF54"/>
    <a:srgbClr val="00652E"/>
    <a:srgbClr val="3DD8FF"/>
    <a:srgbClr val="F98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025"/>
    <p:restoredTop sz="95735" autoAdjust="0"/>
  </p:normalViewPr>
  <p:slideViewPr>
    <p:cSldViewPr snapToGrid="0" snapToObjects="1">
      <p:cViewPr varScale="1">
        <p:scale>
          <a:sx n="124" d="100"/>
          <a:sy n="124" d="100"/>
        </p:scale>
        <p:origin x="93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69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89F9D6-0936-0A44-8D77-FCADF68F9906}" type="datetimeFigureOut">
              <a:rPr lang="en-US" smtClean="0"/>
              <a:t>7/15/25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A951B4-D45D-3C46-AC4A-CB7D1C872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8606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4000" dirty="0" err="1"/>
              <a:t>Je</a:t>
            </a:r>
            <a:r>
              <a:rPr lang="en-US" sz="4000" dirty="0"/>
              <a:t> </a:t>
            </a:r>
            <a:r>
              <a:rPr lang="en-US" sz="4000" dirty="0" err="1"/>
              <a:t>vais</a:t>
            </a:r>
            <a:r>
              <a:rPr lang="en-US" sz="4000" dirty="0"/>
              <a:t> </a:t>
            </a:r>
            <a:r>
              <a:rPr lang="en-US" sz="4000" dirty="0" err="1"/>
              <a:t>vous</a:t>
            </a:r>
            <a:r>
              <a:rPr lang="en-US" sz="4000" baseline="0" dirty="0"/>
              <a:t> </a:t>
            </a:r>
            <a:r>
              <a:rPr lang="en-US" sz="4000" baseline="0" dirty="0" err="1"/>
              <a:t>raconter</a:t>
            </a:r>
            <a:r>
              <a:rPr lang="en-US" sz="4000" baseline="0" dirty="0"/>
              <a:t> </a:t>
            </a:r>
            <a:r>
              <a:rPr lang="en-US" sz="4000" baseline="0" dirty="0" err="1"/>
              <a:t>l'histoire</a:t>
            </a:r>
            <a:r>
              <a:rPr lang="en-US" sz="4000" baseline="0" dirty="0"/>
              <a:t> de la </a:t>
            </a:r>
            <a:r>
              <a:rPr lang="en-US" sz="4000" baseline="0" dirty="0" err="1"/>
              <a:t>sélection</a:t>
            </a:r>
            <a:r>
              <a:rPr lang="en-US" sz="4000" baseline="0" dirty="0"/>
              <a:t> </a:t>
            </a:r>
            <a:r>
              <a:rPr lang="en-US" sz="4000" baseline="0" dirty="0" err="1"/>
              <a:t>naturelle</a:t>
            </a:r>
            <a:r>
              <a:rPr lang="en-US" sz="4000" baseline="0" dirty="0"/>
              <a:t>, qui </a:t>
            </a:r>
            <a:r>
              <a:rPr lang="en-US" sz="4000" baseline="0" dirty="0" err="1"/>
              <a:t>est</a:t>
            </a:r>
            <a:r>
              <a:rPr lang="en-US" sz="4000" baseline="0" dirty="0"/>
              <a:t> </a:t>
            </a:r>
            <a:r>
              <a:rPr lang="en-US" sz="4000" baseline="0" dirty="0" err="1"/>
              <a:t>responsable</a:t>
            </a:r>
            <a:r>
              <a:rPr lang="en-US" sz="4000" baseline="0" dirty="0"/>
              <a:t> de </a:t>
            </a:r>
            <a:r>
              <a:rPr lang="en-US" sz="4000" baseline="0" dirty="0" err="1"/>
              <a:t>toute</a:t>
            </a:r>
            <a:r>
              <a:rPr lang="en-US" sz="4000" baseline="0" dirty="0"/>
              <a:t> la </a:t>
            </a:r>
            <a:r>
              <a:rPr lang="en-US" sz="4000" baseline="0" dirty="0" err="1"/>
              <a:t>diversité</a:t>
            </a:r>
            <a:r>
              <a:rPr lang="en-US" sz="4000" baseline="0" dirty="0"/>
              <a:t> de la vie sur la </a:t>
            </a:r>
            <a:r>
              <a:rPr lang="en-US" sz="4000" baseline="0" dirty="0" err="1"/>
              <a:t>planète</a:t>
            </a:r>
            <a:r>
              <a:rPr lang="en-US" sz="4000" baseline="0" dirty="0"/>
              <a:t>.</a:t>
            </a: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A951B4-D45D-3C46-AC4A-CB7D1C8721A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2463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86953" y="268288"/>
            <a:ext cx="5669280" cy="39003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68940" y="268288"/>
            <a:ext cx="182880" cy="38868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0400" y="4208929"/>
            <a:ext cx="5458968" cy="1048684"/>
          </a:xfrm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00400" y="5257800"/>
            <a:ext cx="5458968" cy="62179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buClr>
                <a:schemeClr val="accent1"/>
              </a:buClr>
              <a:buSzPct val="100000"/>
              <a:buFont typeface="Wingdings 2" pitchFamily="18" charset="2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76600" y="390525"/>
            <a:ext cx="5504688" cy="365125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2200" b="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B1A24CD3-204F-4468-8EE4-28A6668D006A}" type="datetimeFigureOut">
              <a:rPr lang="en-US" smtClean="0"/>
              <a:t>7/15/25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18688" y="6356350"/>
            <a:ext cx="4736592" cy="365125"/>
          </a:xfrm>
        </p:spPr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sz="1100" b="1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6494" y="6356350"/>
            <a:ext cx="685800" cy="365125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100" b="1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945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91401" cy="1143000"/>
          </a:xfrm>
        </p:spPr>
        <p:txBody>
          <a:bodyPr/>
          <a:lstStyle/>
          <a:p>
            <a:r>
              <a:rPr lang="ru-RU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2440" y="2214562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7/15/25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4282440" y="4224973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  <a:endParaRPr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4"/>
          </p:nvPr>
        </p:nvSpPr>
        <p:spPr>
          <a:xfrm>
            <a:off x="457200" y="2214563"/>
            <a:ext cx="3566160" cy="391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652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91401" cy="1143000"/>
          </a:xfrm>
        </p:spPr>
        <p:txBody>
          <a:bodyPr/>
          <a:lstStyle/>
          <a:p>
            <a:r>
              <a:rPr lang="ru-RU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2440" y="2214562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7/15/25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4282440" y="4224973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  <a:endParaRPr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457200" y="2214562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  <a:endParaRPr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5"/>
          </p:nvPr>
        </p:nvSpPr>
        <p:spPr>
          <a:xfrm>
            <a:off x="457200" y="4224973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81553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7/15/25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7757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48918" y="268288"/>
            <a:ext cx="718073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7/15/25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6818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95082"/>
            <a:ext cx="3566160" cy="1035424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ru-RU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2052" y="990600"/>
            <a:ext cx="3566160" cy="51355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2057400"/>
            <a:ext cx="3566160" cy="3657601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7/15/25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7655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746811" y="268288"/>
            <a:ext cx="4114800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95082"/>
            <a:ext cx="3566160" cy="1035424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ru-RU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2057400"/>
            <a:ext cx="3566160" cy="3657601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1365" y="6124014"/>
            <a:ext cx="1752600" cy="365125"/>
          </a:xfrm>
        </p:spPr>
        <p:txBody>
          <a:bodyPr/>
          <a:lstStyle>
            <a:lvl1pPr algn="l">
              <a:defRPr/>
            </a:lvl1pPr>
          </a:lstStyle>
          <a:p>
            <a:fld id="{B1A24CD3-204F-4468-8EE4-28A6668D006A}" type="datetimeFigureOut">
              <a:rPr lang="en-US" smtClean="0"/>
              <a:t>7/15/25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4812" y="6356350"/>
            <a:ext cx="386378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760258" y="990600"/>
            <a:ext cx="4096512" cy="561181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ru-RU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57087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216775" y="268288"/>
            <a:ext cx="1639457" cy="36393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788" y="4267200"/>
            <a:ext cx="6477000" cy="566738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ru-RU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9874" y="268288"/>
            <a:ext cx="6858000" cy="36393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8788" y="4840941"/>
            <a:ext cx="6475412" cy="130427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7/15/25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6412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4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35471" y="268288"/>
            <a:ext cx="720761" cy="36393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788" y="4267200"/>
            <a:ext cx="6477000" cy="566738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ru-RU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9874" y="268288"/>
            <a:ext cx="3006726" cy="36393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8788" y="4840941"/>
            <a:ext cx="6475412" cy="130427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7/15/25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idx="13"/>
          </p:nvPr>
        </p:nvSpPr>
        <p:spPr>
          <a:xfrm>
            <a:off x="3352800" y="268288"/>
            <a:ext cx="4701988" cy="177566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Drag picture to placeholder or click icon to add</a:t>
            </a:r>
            <a:endParaRPr/>
          </a:p>
        </p:txBody>
      </p:sp>
      <p:sp>
        <p:nvSpPr>
          <p:cNvPr id="11" name="Picture Placeholder 2"/>
          <p:cNvSpPr>
            <a:spLocks noGrp="1"/>
          </p:cNvSpPr>
          <p:nvPr>
            <p:ph type="pic" idx="14"/>
          </p:nvPr>
        </p:nvSpPr>
        <p:spPr>
          <a:xfrm>
            <a:off x="3352800" y="2131935"/>
            <a:ext cx="2304288" cy="177566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Drag picture to placeholder or click icon to add</a:t>
            </a:r>
            <a:endParaRPr/>
          </a:p>
        </p:txBody>
      </p:sp>
      <p:sp>
        <p:nvSpPr>
          <p:cNvPr id="12" name="Picture Placeholder 2"/>
          <p:cNvSpPr>
            <a:spLocks noGrp="1"/>
          </p:cNvSpPr>
          <p:nvPr>
            <p:ph type="pic" idx="15"/>
          </p:nvPr>
        </p:nvSpPr>
        <p:spPr>
          <a:xfrm>
            <a:off x="5750500" y="2131935"/>
            <a:ext cx="2304288" cy="177566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112059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212106" y="268288"/>
            <a:ext cx="1645920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7/15/25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0039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48918" y="268288"/>
            <a:ext cx="718073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43799" y="1035424"/>
            <a:ext cx="1322295" cy="5090739"/>
          </a:xfrm>
        </p:spPr>
        <p:txBody>
          <a:bodyPr vert="eaVert" anchor="t" anchorCtr="0"/>
          <a:lstStyle/>
          <a:p>
            <a:r>
              <a:rPr lang="ru-RU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035424"/>
            <a:ext cx="6019800" cy="510978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7/15/25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775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212106" y="268288"/>
            <a:ext cx="1645920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12106" y="6356350"/>
            <a:ext cx="1752600" cy="365125"/>
          </a:xfrm>
        </p:spPr>
        <p:txBody>
          <a:bodyPr/>
          <a:lstStyle/>
          <a:p>
            <a:fld id="{B1A24CD3-204F-4468-8EE4-28A6668D006A}" type="datetimeFigureOut">
              <a:rPr lang="en-US" smtClean="0"/>
              <a:t>7/15/25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445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86953" y="268288"/>
            <a:ext cx="5669280" cy="2560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0399" y="4171950"/>
            <a:ext cx="5457919" cy="1085850"/>
          </a:xfrm>
        </p:spPr>
        <p:txBody>
          <a:bodyPr>
            <a:normAutofit/>
          </a:bodyPr>
          <a:lstStyle>
            <a:lvl1pPr>
              <a:defRPr sz="4600"/>
            </a:lvl1pPr>
          </a:lstStyle>
          <a:p>
            <a:r>
              <a:rPr lang="ru-RU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00401" y="5257799"/>
            <a:ext cx="5457918" cy="618565"/>
          </a:xfrm>
        </p:spPr>
        <p:txBody>
          <a:bodyPr>
            <a:normAutofit/>
          </a:bodyPr>
          <a:lstStyle>
            <a:lvl1pPr marL="0" indent="0" algn="l">
              <a:spcBef>
                <a:spcPct val="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 algn="ctr">
              <a:spcBef>
                <a:spcPct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76600" y="389965"/>
            <a:ext cx="5499847" cy="365125"/>
          </a:xfrm>
        </p:spPr>
        <p:txBody>
          <a:bodyPr/>
          <a:lstStyle>
            <a:lvl1pPr>
              <a:defRPr sz="2200" b="0" baseline="0">
                <a:solidFill>
                  <a:schemeClr val="bg1"/>
                </a:solidFill>
              </a:defRPr>
            </a:lvl1pPr>
          </a:lstStyle>
          <a:p>
            <a:fld id="{B1A24CD3-204F-4468-8EE4-28A6668D006A}" type="datetimeFigureOut">
              <a:rPr lang="en-US" smtClean="0"/>
              <a:t>7/15/25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13847" y="6356350"/>
            <a:ext cx="473411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5459" y="6356350"/>
            <a:ext cx="685800" cy="365125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100" b="1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3200400" y="2877671"/>
            <a:ext cx="5646867" cy="128016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ru-RU"/>
              <a:t>Drag picture to placeholder or click icon to add</a:t>
            </a:r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68940" y="268288"/>
            <a:ext cx="182880" cy="38868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1887845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9875" y="268288"/>
            <a:ext cx="1645920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8423" y="914400"/>
            <a:ext cx="6508377" cy="1143000"/>
          </a:xfrm>
        </p:spPr>
        <p:txBody>
          <a:bodyPr/>
          <a:lstStyle/>
          <a:p>
            <a:r>
              <a:rPr lang="ru-RU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8423" y="2209800"/>
            <a:ext cx="6508377" cy="391636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12106" y="6356350"/>
            <a:ext cx="1752600" cy="365125"/>
          </a:xfrm>
        </p:spPr>
        <p:txBody>
          <a:bodyPr/>
          <a:lstStyle/>
          <a:p>
            <a:fld id="{B1A24CD3-204F-4468-8EE4-28A6668D006A}" type="datetimeFigureOut">
              <a:rPr lang="en-US" smtClean="0"/>
              <a:t>7/15/25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8423" y="6356350"/>
            <a:ext cx="492685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31694" y="361016"/>
            <a:ext cx="506506" cy="365125"/>
          </a:xfrm>
        </p:spPr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69875" y="1976718"/>
            <a:ext cx="1645920" cy="46257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ru-RU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0339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58952" y="268288"/>
            <a:ext cx="1099073" cy="635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1" y="3429000"/>
            <a:ext cx="4966446" cy="1398494"/>
          </a:xfrm>
        </p:spPr>
        <p:txBody>
          <a:bodyPr anchor="b" anchorCtr="0"/>
          <a:lstStyle>
            <a:lvl1pPr algn="r">
              <a:defRPr sz="4600" b="0" cap="none" baseline="0"/>
            </a:lvl1pPr>
          </a:lstStyle>
          <a:p>
            <a:r>
              <a:rPr lang="ru-RU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9801" y="4824414"/>
            <a:ext cx="4966446" cy="1320800"/>
          </a:xfrm>
        </p:spPr>
        <p:txBody>
          <a:bodyPr anchor="t" anchorCtr="0">
            <a:normAutofit/>
          </a:bodyPr>
          <a:lstStyle>
            <a:lvl1pPr marL="0" indent="0" algn="r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600" y="6356350"/>
            <a:ext cx="1622612" cy="365125"/>
          </a:xfrm>
        </p:spPr>
        <p:txBody>
          <a:bodyPr/>
          <a:lstStyle/>
          <a:p>
            <a:fld id="{B1A24CD3-204F-4468-8EE4-28A6668D006A}" type="datetimeFigureOut">
              <a:rPr lang="en-US" smtClean="0"/>
              <a:t>7/15/25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4812" y="6356350"/>
            <a:ext cx="531158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03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9875" y="4773706"/>
            <a:ext cx="2971800" cy="18445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354" y="3429001"/>
            <a:ext cx="4966446" cy="1398494"/>
          </a:xfrm>
        </p:spPr>
        <p:txBody>
          <a:bodyPr anchor="b" anchorCtr="0"/>
          <a:lstStyle>
            <a:lvl1pPr algn="r">
              <a:defRPr sz="4600" b="0" cap="none" baseline="0"/>
            </a:lvl1pPr>
          </a:lstStyle>
          <a:p>
            <a:r>
              <a:rPr lang="ru-RU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0354" y="4824414"/>
            <a:ext cx="4966446" cy="1320800"/>
          </a:xfrm>
        </p:spPr>
        <p:txBody>
          <a:bodyPr anchor="t" anchorCtr="0">
            <a:normAutofit/>
          </a:bodyPr>
          <a:lstStyle>
            <a:lvl1pPr marL="0" indent="0" algn="r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1212" y="6104965"/>
            <a:ext cx="506506" cy="365125"/>
          </a:xfrm>
        </p:spPr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69874" y="268288"/>
            <a:ext cx="2971800" cy="443865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ru-RU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98864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91401" cy="1143000"/>
          </a:xfrm>
        </p:spPr>
        <p:txBody>
          <a:bodyPr/>
          <a:lstStyle/>
          <a:p>
            <a:r>
              <a:rPr lang="ru-RU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14563"/>
            <a:ext cx="3566160" cy="391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2440" y="2214563"/>
            <a:ext cx="3566160" cy="391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7/15/25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34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8835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054132"/>
            <a:ext cx="3566160" cy="639762"/>
          </a:xfrm>
        </p:spPr>
        <p:txBody>
          <a:bodyPr anchor="b">
            <a:noAutofit/>
          </a:bodyPr>
          <a:lstStyle>
            <a:lvl1pPr marL="0" indent="0" algn="ctr">
              <a:spcBef>
                <a:spcPct val="0"/>
              </a:spcBef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689411"/>
            <a:ext cx="3566160" cy="343675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79391" y="2054132"/>
            <a:ext cx="3566160" cy="639762"/>
          </a:xfrm>
        </p:spPr>
        <p:txBody>
          <a:bodyPr anchor="b">
            <a:noAutofit/>
          </a:bodyPr>
          <a:lstStyle>
            <a:lvl1pPr marL="0" indent="0" algn="ctr">
              <a:spcBef>
                <a:spcPct val="0"/>
              </a:spcBef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79391" y="2689411"/>
            <a:ext cx="3566160" cy="343675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7/15/25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644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91401" cy="1143000"/>
          </a:xfrm>
        </p:spPr>
        <p:txBody>
          <a:bodyPr/>
          <a:lstStyle/>
          <a:p>
            <a:r>
              <a:rPr lang="ru-RU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2214562"/>
            <a:ext cx="7396163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4CD3-204F-4468-8EE4-28A6668D006A}" type="datetimeFigureOut">
              <a:rPr lang="en-US" smtClean="0"/>
              <a:t>7/15/25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457199" y="4224973"/>
            <a:ext cx="7396163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9851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6508377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2209800"/>
            <a:ext cx="6508377" cy="3916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198659" y="6356350"/>
            <a:ext cx="175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B1A24CD3-204F-4468-8EE4-28A6668D006A}" type="datetimeFigureOut">
              <a:rPr lang="en-US" smtClean="0"/>
              <a:t>7/15/25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4812" y="6356350"/>
            <a:ext cx="6007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56494" y="361016"/>
            <a:ext cx="5065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00" b="1">
                <a:solidFill>
                  <a:schemeClr val="bg1"/>
                </a:solidFill>
              </a:defRPr>
            </a:lvl1pPr>
          </a:lstStyle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591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  <p:sldLayoutId id="2147483731" r:id="rId15"/>
    <p:sldLayoutId id="2147483732" r:id="rId16"/>
    <p:sldLayoutId id="2147483733" r:id="rId17"/>
    <p:sldLayoutId id="2147483734" r:id="rId18"/>
    <p:sldLayoutId id="2147483735" r:id="rId19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1800"/>
        </a:spcBef>
        <a:buClr>
          <a:schemeClr val="accent1"/>
        </a:buClr>
        <a:buSzPct val="100000"/>
        <a:buFont typeface="Wingdings 2" pitchFamily="18" charset="2"/>
        <a:buChar char="¡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lang="en-US" sz="1800" kern="1200" dirty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1.png"/><Relationship Id="rId5" Type="http://schemas.openxmlformats.org/officeDocument/2006/relationships/hyperlink" Target="mailto:ivan4995@gmail.com" TargetMode="Externa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456339" y="2572860"/>
            <a:ext cx="8535261" cy="1049337"/>
          </a:xfrm>
        </p:spPr>
        <p:txBody>
          <a:bodyPr>
            <a:noAutofit/>
          </a:bodyPr>
          <a:lstStyle/>
          <a:p>
            <a:r>
              <a:rPr lang="ru-RU" sz="3600" dirty="0"/>
              <a:t>Экология и эволюция</a:t>
            </a:r>
            <a:r>
              <a:rPr lang="en-US" sz="3600" dirty="0"/>
              <a:t>. </a:t>
            </a:r>
            <a:r>
              <a:rPr lang="ru-RU" dirty="0"/>
              <a:t>Лекция 5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0133" y="4570950"/>
            <a:ext cx="8365067" cy="154984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1600" dirty="0"/>
              <a:t>Доцент-ад-дин </a:t>
            </a:r>
            <a:r>
              <a:rPr lang="ru-RU" sz="1600" dirty="0" err="1"/>
              <a:t>абу</a:t>
            </a:r>
            <a:r>
              <a:rPr lang="ru-RU" sz="1600" dirty="0"/>
              <a:t>-ль-Денис Игорь ибн Мартын </a:t>
            </a:r>
            <a:r>
              <a:rPr lang="ru-RU" sz="1600" dirty="0" err="1"/>
              <a:t>Рузин</a:t>
            </a:r>
            <a:r>
              <a:rPr lang="ru-RU" sz="1600" dirty="0"/>
              <a:t> аль-Санкт-</a:t>
            </a:r>
            <a:r>
              <a:rPr lang="ru-RU" sz="1600" dirty="0" err="1"/>
              <a:t>Петербурги</a:t>
            </a:r>
            <a:endParaRPr lang="ru-RU" sz="1600" dirty="0"/>
          </a:p>
          <a:p>
            <a:pPr marL="0" indent="0" algn="ctr">
              <a:buNone/>
            </a:pPr>
            <a:endParaRPr lang="ru-RU" sz="1600" dirty="0"/>
          </a:p>
          <a:p>
            <a:pPr marL="0" indent="0" algn="ctr">
              <a:buNone/>
            </a:pPr>
            <a:r>
              <a:rPr lang="en-US" sz="1600" dirty="0">
                <a:solidFill>
                  <a:srgbClr val="C00000"/>
                </a:solidFill>
                <a:hlinkClick r:id="rId5"/>
              </a:rPr>
              <a:t>ivan4995@gmail.com</a:t>
            </a:r>
            <a:endParaRPr lang="en-US" sz="1600" dirty="0">
              <a:solidFill>
                <a:srgbClr val="C00000"/>
              </a:solidFill>
            </a:endParaRPr>
          </a:p>
          <a:p>
            <a:pPr marL="0" indent="0" algn="ctr">
              <a:buNone/>
            </a:pPr>
            <a:r>
              <a:rPr lang="en-US" sz="1600" dirty="0" err="1">
                <a:solidFill>
                  <a:srgbClr val="C00000"/>
                </a:solidFill>
              </a:rPr>
              <a:t>igor.rouzine@iephb.ru</a:t>
            </a:r>
            <a:endParaRPr lang="en-GB" sz="1050" dirty="0"/>
          </a:p>
        </p:txBody>
      </p:sp>
      <p:pic>
        <p:nvPicPr>
          <p:cNvPr id="9" name="Sound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F29CCC-5036-FB4C-9AA7-2969487A92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521" y="142641"/>
            <a:ext cx="5392079" cy="22582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A80DB47-B9AC-3F42-A789-A5298C8F3A5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9507"/>
            <a:ext cx="3517900" cy="1244600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06CBB58B-76DC-5F45-9242-582D332A10C4}"/>
              </a:ext>
            </a:extLst>
          </p:cNvPr>
          <p:cNvSpPr txBox="1">
            <a:spLocks/>
          </p:cNvSpPr>
          <p:nvPr/>
        </p:nvSpPr>
        <p:spPr>
          <a:xfrm>
            <a:off x="101840" y="3870259"/>
            <a:ext cx="8365067" cy="8413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Char char="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Char char="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2" pitchFamily="18" charset="2"/>
              <a:buNone/>
            </a:pPr>
            <a:r>
              <a:rPr lang="ru-RU" sz="1600" dirty="0"/>
              <a:t>доцент Игорь </a:t>
            </a:r>
            <a:r>
              <a:rPr lang="ru-RU" sz="1600" dirty="0" err="1"/>
              <a:t>Мартынович</a:t>
            </a:r>
            <a:r>
              <a:rPr lang="ru-RU" sz="1600" dirty="0"/>
              <a:t> </a:t>
            </a:r>
            <a:r>
              <a:rPr lang="ru-RU" sz="1600" dirty="0" err="1"/>
              <a:t>Рузин</a:t>
            </a:r>
            <a:br>
              <a:rPr lang="ru-RU" sz="1600" dirty="0"/>
            </a:br>
            <a:endParaRPr lang="ru-RU" sz="1600" dirty="0"/>
          </a:p>
          <a:p>
            <a:pPr marL="0" indent="0" algn="ctr">
              <a:buFont typeface="Wingdings 2" pitchFamily="18" charset="2"/>
              <a:buNone/>
            </a:pPr>
            <a:endParaRPr lang="en-US" sz="1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3997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1745">
        <p:fade/>
      </p:transition>
    </mc:Choice>
    <mc:Fallback xmlns="">
      <p:transition spd="med" advTm="1174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3CB8351-D88F-D64B-BD6D-B0294E227708}"/>
              </a:ext>
            </a:extLst>
          </p:cNvPr>
          <p:cNvSpPr txBox="1"/>
          <p:nvPr/>
        </p:nvSpPr>
        <p:spPr>
          <a:xfrm>
            <a:off x="1611351" y="612844"/>
            <a:ext cx="5921297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228B22"/>
                </a:solidFill>
                <a:effectLst/>
                <a:latin typeface="Courier" pitchFamily="2" charset="0"/>
              </a:rPr>
              <a:t>% Loop in time starts</a:t>
            </a:r>
          </a:p>
          <a:p>
            <a:r>
              <a:rPr lang="en-GB" dirty="0">
                <a:solidFill>
                  <a:srgbClr val="0000FF"/>
                </a:solidFill>
                <a:effectLst/>
                <a:latin typeface="Courier" pitchFamily="2" charset="0"/>
              </a:rPr>
              <a:t>for</a:t>
            </a:r>
            <a:r>
              <a:rPr lang="en-GB" dirty="0">
                <a:effectLst/>
                <a:latin typeface="Courier" pitchFamily="2" charset="0"/>
              </a:rPr>
              <a:t> t=2:T</a:t>
            </a:r>
          </a:p>
          <a:p>
            <a:r>
              <a:rPr lang="en-GB" dirty="0">
                <a:solidFill>
                  <a:srgbClr val="228B22"/>
                </a:solidFill>
                <a:effectLst/>
                <a:latin typeface="Courier" pitchFamily="2" charset="0"/>
              </a:rPr>
              <a:t>% selection</a:t>
            </a:r>
          </a:p>
          <a:p>
            <a:r>
              <a:rPr lang="en-GB" dirty="0">
                <a:effectLst/>
                <a:latin typeface="Courier" pitchFamily="2" charset="0"/>
              </a:rPr>
              <a:t>    nav=n(t-1) - s*n(t-1)*(1-n(t-1)/N);</a:t>
            </a:r>
          </a:p>
          <a:p>
            <a:r>
              <a:rPr lang="en-GB" dirty="0">
                <a:solidFill>
                  <a:srgbClr val="228B22"/>
                </a:solidFill>
                <a:effectLst/>
                <a:latin typeface="Courier" pitchFamily="2" charset="0"/>
              </a:rPr>
              <a:t>% random drift</a:t>
            </a:r>
          </a:p>
          <a:p>
            <a:r>
              <a:rPr lang="en-GB" dirty="0">
                <a:effectLst/>
                <a:latin typeface="Courier" pitchFamily="2" charset="0"/>
              </a:rPr>
              <a:t>    b1=[0 nav]; </a:t>
            </a:r>
          </a:p>
          <a:p>
            <a:r>
              <a:rPr lang="en-GB" dirty="0">
                <a:effectLst/>
                <a:latin typeface="Courier" pitchFamily="2" charset="0"/>
              </a:rPr>
              <a:t>    X=N*rand(1,N);</a:t>
            </a:r>
          </a:p>
          <a:p>
            <a:r>
              <a:rPr lang="en-GB" dirty="0">
                <a:effectLst/>
                <a:latin typeface="Courier" pitchFamily="2" charset="0"/>
              </a:rPr>
              <a:t>    n(t)=sum(X &gt; b1(1) &amp; X &lt; b1(2));</a:t>
            </a:r>
          </a:p>
          <a:p>
            <a:r>
              <a:rPr lang="en-GB" dirty="0">
                <a:solidFill>
                  <a:srgbClr val="228B22"/>
                </a:solidFill>
                <a:effectLst/>
                <a:latin typeface="Courier" pitchFamily="2" charset="0"/>
              </a:rPr>
              <a:t>% mutation</a:t>
            </a:r>
          </a:p>
          <a:p>
            <a:r>
              <a:rPr lang="en-GB" dirty="0">
                <a:effectLst/>
                <a:latin typeface="Courier" pitchFamily="2" charset="0"/>
              </a:rPr>
              <a:t>    Y=rand(1,n(t));</a:t>
            </a:r>
          </a:p>
          <a:p>
            <a:r>
              <a:rPr lang="en-GB" dirty="0">
                <a:effectLst/>
                <a:latin typeface="Courier" pitchFamily="2" charset="0"/>
              </a:rPr>
              <a:t>    </a:t>
            </a:r>
            <a:r>
              <a:rPr lang="en-GB" dirty="0" err="1">
                <a:effectLst/>
                <a:latin typeface="Courier" pitchFamily="2" charset="0"/>
              </a:rPr>
              <a:t>mut_out</a:t>
            </a:r>
            <a:r>
              <a:rPr lang="en-GB" dirty="0">
                <a:effectLst/>
                <a:latin typeface="Courier" pitchFamily="2" charset="0"/>
              </a:rPr>
              <a:t>=sum(Y &lt; mu);</a:t>
            </a:r>
          </a:p>
          <a:p>
            <a:r>
              <a:rPr lang="en-GB" dirty="0">
                <a:effectLst/>
                <a:latin typeface="Courier" pitchFamily="2" charset="0"/>
              </a:rPr>
              <a:t>    Z=rand(1,N-n(t));</a:t>
            </a:r>
          </a:p>
          <a:p>
            <a:r>
              <a:rPr lang="en-GB" dirty="0">
                <a:effectLst/>
                <a:latin typeface="Courier" pitchFamily="2" charset="0"/>
              </a:rPr>
              <a:t>    </a:t>
            </a:r>
            <a:r>
              <a:rPr lang="en-GB" dirty="0" err="1">
                <a:effectLst/>
                <a:latin typeface="Courier" pitchFamily="2" charset="0"/>
              </a:rPr>
              <a:t>mut_in</a:t>
            </a:r>
            <a:r>
              <a:rPr lang="en-GB" dirty="0">
                <a:effectLst/>
                <a:latin typeface="Courier" pitchFamily="2" charset="0"/>
              </a:rPr>
              <a:t>=sum(Z &lt; mu);</a:t>
            </a:r>
          </a:p>
          <a:p>
            <a:r>
              <a:rPr lang="en-GB" dirty="0">
                <a:effectLst/>
                <a:latin typeface="Courier" pitchFamily="2" charset="0"/>
              </a:rPr>
              <a:t>    n(t)=n(t)+</a:t>
            </a:r>
            <a:r>
              <a:rPr lang="en-GB" dirty="0" err="1">
                <a:effectLst/>
                <a:latin typeface="Courier" pitchFamily="2" charset="0"/>
              </a:rPr>
              <a:t>mut_in-mut_out</a:t>
            </a:r>
            <a:r>
              <a:rPr lang="en-GB" dirty="0">
                <a:effectLst/>
                <a:latin typeface="Courier" pitchFamily="2" charset="0"/>
              </a:rPr>
              <a:t>;</a:t>
            </a:r>
          </a:p>
          <a:p>
            <a:r>
              <a:rPr lang="en-GB" dirty="0">
                <a:solidFill>
                  <a:srgbClr val="0000FF"/>
                </a:solidFill>
                <a:effectLst/>
                <a:latin typeface="Courier" pitchFamily="2" charset="0"/>
              </a:rPr>
              <a:t>end</a:t>
            </a:r>
          </a:p>
          <a:p>
            <a:r>
              <a:rPr lang="en-GB" dirty="0">
                <a:effectLst/>
                <a:latin typeface="Courier" pitchFamily="2" charset="0"/>
              </a:rPr>
              <a:t>plot(1:T,n/N,1:T,ndet/N,</a:t>
            </a:r>
            <a:r>
              <a:rPr lang="en-GB" dirty="0">
                <a:solidFill>
                  <a:srgbClr val="A020F0"/>
                </a:solidFill>
                <a:effectLst/>
                <a:latin typeface="Courier" pitchFamily="2" charset="0"/>
              </a:rPr>
              <a:t>'--'</a:t>
            </a:r>
            <a:r>
              <a:rPr lang="en-GB" dirty="0">
                <a:effectLst/>
                <a:latin typeface="Courier" pitchFamily="2" charset="0"/>
              </a:rPr>
              <a:t>)</a:t>
            </a:r>
          </a:p>
          <a:p>
            <a:r>
              <a:rPr lang="en-GB" dirty="0" err="1">
                <a:effectLst/>
                <a:latin typeface="Courier" pitchFamily="2" charset="0"/>
              </a:rPr>
              <a:t>xlabel</a:t>
            </a:r>
            <a:r>
              <a:rPr lang="en-GB" dirty="0">
                <a:effectLst/>
                <a:latin typeface="Courier" pitchFamily="2" charset="0"/>
              </a:rPr>
              <a:t>(</a:t>
            </a:r>
            <a:r>
              <a:rPr lang="en-GB" dirty="0">
                <a:solidFill>
                  <a:srgbClr val="A020F0"/>
                </a:solidFill>
                <a:effectLst/>
                <a:latin typeface="Courier" pitchFamily="2" charset="0"/>
              </a:rPr>
              <a:t>'time'</a:t>
            </a:r>
            <a:r>
              <a:rPr lang="en-GB" dirty="0">
                <a:effectLst/>
                <a:latin typeface="Courier" pitchFamily="2" charset="0"/>
              </a:rPr>
              <a:t>)</a:t>
            </a:r>
          </a:p>
          <a:p>
            <a:r>
              <a:rPr lang="en-GB" dirty="0" err="1">
                <a:solidFill>
                  <a:srgbClr val="000000"/>
                </a:solidFill>
                <a:effectLst/>
                <a:latin typeface="Courier" pitchFamily="2" charset="0"/>
              </a:rPr>
              <a:t>ylabel</a:t>
            </a:r>
            <a:r>
              <a:rPr lang="en-GB" dirty="0">
                <a:solidFill>
                  <a:srgbClr val="000000"/>
                </a:solidFill>
                <a:effectLst/>
                <a:latin typeface="Courier" pitchFamily="2" charset="0"/>
              </a:rPr>
              <a:t>(</a:t>
            </a:r>
            <a:r>
              <a:rPr lang="en-GB" dirty="0">
                <a:solidFill>
                  <a:srgbClr val="A020F0"/>
                </a:solidFill>
                <a:effectLst/>
                <a:latin typeface="Courier" pitchFamily="2" charset="0"/>
              </a:rPr>
              <a:t>'allelic fraction'</a:t>
            </a:r>
            <a:r>
              <a:rPr lang="en-GB" dirty="0">
                <a:solidFill>
                  <a:srgbClr val="000000"/>
                </a:solidFill>
                <a:effectLst/>
                <a:latin typeface="Courier" pitchFamily="2" charset="0"/>
              </a:rPr>
              <a:t>)</a:t>
            </a:r>
            <a:endParaRPr lang="en-GB" dirty="0">
              <a:solidFill>
                <a:srgbClr val="A020F0"/>
              </a:solidFill>
              <a:effectLst/>
              <a:latin typeface="Courier" pitchFamily="2" charset="0"/>
            </a:endParaRPr>
          </a:p>
          <a:p>
            <a:r>
              <a:rPr lang="en-GB" dirty="0">
                <a:effectLst/>
                <a:latin typeface="Courier" pitchFamily="2" charset="0"/>
              </a:rPr>
              <a:t>title(</a:t>
            </a:r>
            <a:r>
              <a:rPr lang="en-GB" dirty="0" err="1">
                <a:effectLst/>
                <a:latin typeface="Courier" pitchFamily="2" charset="0"/>
              </a:rPr>
              <a:t>sprintf</a:t>
            </a:r>
            <a:r>
              <a:rPr lang="en-GB" dirty="0">
                <a:effectLst/>
                <a:latin typeface="Courier" pitchFamily="2" charset="0"/>
              </a:rPr>
              <a:t>(</a:t>
            </a:r>
            <a:r>
              <a:rPr lang="en-GB" dirty="0">
                <a:solidFill>
                  <a:srgbClr val="A020F0"/>
                </a:solidFill>
                <a:effectLst/>
                <a:latin typeface="Courier" pitchFamily="2" charset="0"/>
              </a:rPr>
              <a:t>'N=%g s=%g mu=%g'</a:t>
            </a:r>
            <a:r>
              <a:rPr lang="en-GB" dirty="0">
                <a:effectLst/>
                <a:latin typeface="Courier" pitchFamily="2" charset="0"/>
              </a:rPr>
              <a:t>,</a:t>
            </a:r>
            <a:r>
              <a:rPr lang="en-GB" dirty="0" err="1">
                <a:effectLst/>
                <a:latin typeface="Courier" pitchFamily="2" charset="0"/>
              </a:rPr>
              <a:t>N,s,mu</a:t>
            </a:r>
            <a:r>
              <a:rPr lang="en-GB" dirty="0">
                <a:effectLst/>
                <a:latin typeface="Courier" pitchFamily="2" charset="0"/>
              </a:rPr>
              <a:t>))</a:t>
            </a:r>
          </a:p>
          <a:p>
            <a:r>
              <a:rPr lang="en-GB" dirty="0">
                <a:effectLst/>
                <a:latin typeface="Courier" pitchFamily="2" charset="0"/>
              </a:rPr>
              <a:t>hold </a:t>
            </a:r>
            <a:r>
              <a:rPr lang="en-GB" dirty="0">
                <a:solidFill>
                  <a:srgbClr val="A020F0"/>
                </a:solidFill>
                <a:effectLst/>
                <a:latin typeface="Courier" pitchFamily="2" charset="0"/>
              </a:rPr>
              <a:t>on</a:t>
            </a:r>
            <a:endParaRPr lang="en-GB" dirty="0">
              <a:effectLst/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73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61F72-23E8-6E41-8A32-E4CBE82F7BF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9788" y="-122087"/>
            <a:ext cx="8304212" cy="1143000"/>
          </a:xfrm>
        </p:spPr>
        <p:txBody>
          <a:bodyPr/>
          <a:lstStyle/>
          <a:p>
            <a:r>
              <a:rPr lang="ru-RU" dirty="0"/>
              <a:t>Только случайный дрейф</a:t>
            </a:r>
            <a:endParaRPr lang="en-FR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E4DD08-8BA2-B94C-86A9-976D24C00A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57" y="2121122"/>
            <a:ext cx="7229885" cy="35949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8AF48FC-0522-1F47-BE25-AD0C34C67F38}"/>
              </a:ext>
            </a:extLst>
          </p:cNvPr>
          <p:cNvSpPr txBox="1"/>
          <p:nvPr/>
        </p:nvSpPr>
        <p:spPr>
          <a:xfrm>
            <a:off x="5109463" y="1340185"/>
            <a:ext cx="25518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s=</a:t>
            </a:r>
            <a:r>
              <a:rPr lang="en-US" sz="2400" dirty="0">
                <a:latin typeface="Symbol" pitchFamily="2" charset="2"/>
              </a:rPr>
              <a:t>m</a:t>
            </a:r>
            <a:r>
              <a:rPr lang="en-US" sz="2400" dirty="0"/>
              <a:t>=0, f(0)=1/2</a:t>
            </a:r>
            <a:endParaRPr lang="en-FR" sz="2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68EA14-7CDB-4442-BF9A-206535D23A22}"/>
              </a:ext>
            </a:extLst>
          </p:cNvPr>
          <p:cNvSpPr/>
          <p:nvPr/>
        </p:nvSpPr>
        <p:spPr>
          <a:xfrm flipV="1">
            <a:off x="957056" y="2222721"/>
            <a:ext cx="566943" cy="4950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2338096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61F72-23E8-6E41-8A32-E4CBE82F7BF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19893" y="237607"/>
            <a:ext cx="8304213" cy="1143000"/>
          </a:xfrm>
        </p:spPr>
        <p:txBody>
          <a:bodyPr/>
          <a:lstStyle/>
          <a:p>
            <a:r>
              <a:rPr lang="ru-RU" dirty="0"/>
              <a:t>То же самое из уравнения Колмогорова</a:t>
            </a:r>
            <a:endParaRPr lang="en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E525E9-AC03-0F47-AAD0-45002B5FA303}"/>
              </a:ext>
            </a:extLst>
          </p:cNvPr>
          <p:cNvSpPr txBox="1"/>
          <p:nvPr/>
        </p:nvSpPr>
        <p:spPr>
          <a:xfrm>
            <a:off x="5372378" y="911074"/>
            <a:ext cx="25518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s=</a:t>
            </a:r>
            <a:r>
              <a:rPr lang="en-US" sz="2400" dirty="0">
                <a:latin typeface="Symbol" pitchFamily="2" charset="2"/>
              </a:rPr>
              <a:t>m</a:t>
            </a:r>
            <a:r>
              <a:rPr lang="en-US" sz="2400" dirty="0"/>
              <a:t>=0, f(0)=1/2</a:t>
            </a:r>
            <a:endParaRPr lang="en-FR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B12BB9-E124-E648-A326-57AD5076E0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436" y="3852930"/>
            <a:ext cx="5574082" cy="27655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0AC21C-D887-E64B-B036-E451A2CF67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232" y="2196914"/>
            <a:ext cx="3406053" cy="8318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28DE1CC-0C71-FE4F-A603-0F9671E921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0100" y="1638114"/>
            <a:ext cx="2463800" cy="5588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AE8D271-3681-1C40-A323-9AE8AB637A36}"/>
              </a:ext>
            </a:extLst>
          </p:cNvPr>
          <p:cNvSpPr/>
          <p:nvPr/>
        </p:nvSpPr>
        <p:spPr>
          <a:xfrm flipV="1">
            <a:off x="1666136" y="3865630"/>
            <a:ext cx="439208" cy="4466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1345029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61F72-23E8-6E41-8A32-E4CBE82F7BF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62030" y="256798"/>
            <a:ext cx="7086600" cy="1143000"/>
          </a:xfrm>
        </p:spPr>
        <p:txBody>
          <a:bodyPr/>
          <a:lstStyle/>
          <a:p>
            <a:r>
              <a:rPr lang="ru-RU" dirty="0"/>
              <a:t>Стационарное состояние в нейтральном случае </a:t>
            </a:r>
            <a:r>
              <a:rPr lang="en-US" dirty="0"/>
              <a:t>s=0 </a:t>
            </a:r>
            <a:endParaRPr lang="en-FR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35E261B-BF47-8947-AFA6-4BD1FF73149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84600"/>
            <a:ext cx="4903788" cy="2470150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F708786D-A053-9D4C-8C23-A74CDB46C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1239" y="3347544"/>
            <a:ext cx="3605530" cy="29499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35945F5-31A5-4D4B-BD8D-394E1110BD76}"/>
              </a:ext>
            </a:extLst>
          </p:cNvPr>
          <p:cNvSpPr txBox="1"/>
          <p:nvPr/>
        </p:nvSpPr>
        <p:spPr>
          <a:xfrm>
            <a:off x="3571360" y="1908918"/>
            <a:ext cx="40772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</a:t>
            </a:r>
            <a:r>
              <a:rPr lang="en-US" sz="2800" dirty="0">
                <a:latin typeface="Symbol" pitchFamily="2" charset="2"/>
              </a:rPr>
              <a:t>m</a:t>
            </a:r>
            <a:r>
              <a:rPr lang="en-US" sz="2800" dirty="0"/>
              <a:t> &lt;&lt; 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0D4C24D-3F17-8F4D-8595-36E976F8131E}"/>
              </a:ext>
            </a:extLst>
          </p:cNvPr>
          <p:cNvSpPr/>
          <p:nvPr/>
        </p:nvSpPr>
        <p:spPr>
          <a:xfrm flipV="1">
            <a:off x="3081" y="3806902"/>
            <a:ext cx="368300" cy="355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F91B8C-B5A9-EF49-A4F7-DE8FF942988F}"/>
              </a:ext>
            </a:extLst>
          </p:cNvPr>
          <p:cNvSpPr txBox="1"/>
          <p:nvPr/>
        </p:nvSpPr>
        <p:spPr>
          <a:xfrm>
            <a:off x="5351239" y="2655189"/>
            <a:ext cx="2974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f(0)=0</a:t>
            </a:r>
            <a:endParaRPr lang="en-FR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214D2A-855C-C445-A27B-22DF8E6AED86}"/>
              </a:ext>
            </a:extLst>
          </p:cNvPr>
          <p:cNvSpPr txBox="1"/>
          <p:nvPr/>
        </p:nvSpPr>
        <p:spPr>
          <a:xfrm>
            <a:off x="1611812" y="2659149"/>
            <a:ext cx="3571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Начальное состояние</a:t>
            </a:r>
            <a:endParaRPr lang="en-RU" sz="2400" dirty="0"/>
          </a:p>
        </p:txBody>
      </p:sp>
    </p:spTree>
    <p:extLst>
      <p:ext uri="{BB962C8B-B14F-4D97-AF65-F5344CB8AC3E}">
        <p14:creationId xmlns:p14="http://schemas.microsoft.com/office/powerpoint/2010/main" val="38283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61F72-23E8-6E41-8A32-E4CBE82F7BF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61722" y="218455"/>
            <a:ext cx="10015538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E</a:t>
            </a:r>
            <a:r>
              <a:rPr lang="ru-RU" dirty="0" err="1"/>
              <a:t>стественный</a:t>
            </a:r>
            <a:r>
              <a:rPr lang="ru-RU" dirty="0"/>
              <a:t> отбор</a:t>
            </a:r>
            <a:r>
              <a:rPr lang="en-US" dirty="0"/>
              <a:t> Ns &gt;&gt;1</a:t>
            </a:r>
            <a:r>
              <a:rPr lang="ru-RU" dirty="0"/>
              <a:t> </a:t>
            </a:r>
            <a:br>
              <a:rPr lang="ru-RU" dirty="0"/>
            </a:br>
            <a:endParaRPr lang="en-FR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CA244D2-DED9-9E43-B07B-6AB99CD24C73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16" y="2276475"/>
            <a:ext cx="5413375" cy="3916363"/>
          </a:xfrm>
        </p:spPr>
      </p:pic>
      <p:pic>
        <p:nvPicPr>
          <p:cNvPr id="16" name="Content Placeholder 6">
            <a:extLst>
              <a:ext uri="{FF2B5EF4-FFF2-40B4-BE49-F238E27FC236}">
                <a16:creationId xmlns:a16="http://schemas.microsoft.com/office/drawing/2014/main" id="{1F15D5E1-71BE-844C-B08B-1F4F58C1EF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5120" y="2901377"/>
            <a:ext cx="3149600" cy="31666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DA382F-0B5B-4F45-ADFA-A910965C28E4}"/>
              </a:ext>
            </a:extLst>
          </p:cNvPr>
          <p:cNvSpPr txBox="1"/>
          <p:nvPr/>
        </p:nvSpPr>
        <p:spPr>
          <a:xfrm>
            <a:off x="3374740" y="1078125"/>
            <a:ext cx="40772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</a:t>
            </a:r>
            <a:r>
              <a:rPr lang="en-US" sz="2800" dirty="0">
                <a:latin typeface="Symbol" pitchFamily="2" charset="2"/>
              </a:rPr>
              <a:t>m</a:t>
            </a:r>
            <a:r>
              <a:rPr lang="en-US" sz="2800" dirty="0"/>
              <a:t> &lt;&lt;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38A1DA-161B-5942-8CD2-6C5443C8434B}"/>
              </a:ext>
            </a:extLst>
          </p:cNvPr>
          <p:cNvSpPr txBox="1"/>
          <p:nvPr/>
        </p:nvSpPr>
        <p:spPr>
          <a:xfrm>
            <a:off x="5201114" y="1916723"/>
            <a:ext cx="2974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f(0)=0</a:t>
            </a:r>
            <a:endParaRPr lang="en-FR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6A08C4-DAFB-BC4C-BE69-B869FBE57162}"/>
              </a:ext>
            </a:extLst>
          </p:cNvPr>
          <p:cNvSpPr txBox="1"/>
          <p:nvPr/>
        </p:nvSpPr>
        <p:spPr>
          <a:xfrm>
            <a:off x="1461687" y="1965288"/>
            <a:ext cx="3571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Начальное состояние</a:t>
            </a:r>
            <a:endParaRPr lang="en-RU" sz="2400" dirty="0"/>
          </a:p>
        </p:txBody>
      </p:sp>
    </p:spTree>
    <p:extLst>
      <p:ext uri="{BB962C8B-B14F-4D97-AF65-F5344CB8AC3E}">
        <p14:creationId xmlns:p14="http://schemas.microsoft.com/office/powerpoint/2010/main" val="68216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6269B72-82BC-794B-B379-6DBFFAB13A4C}"/>
              </a:ext>
            </a:extLst>
          </p:cNvPr>
          <p:cNvSpPr txBox="1"/>
          <p:nvPr/>
        </p:nvSpPr>
        <p:spPr>
          <a:xfrm>
            <a:off x="435488" y="6131467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 </a:t>
            </a:r>
            <a:r>
              <a:rPr lang="en-FR" dirty="0">
                <a:solidFill>
                  <a:schemeClr val="accent2"/>
                </a:solidFill>
              </a:rPr>
              <a:t>N </a:t>
            </a:r>
            <a:r>
              <a:rPr lang="ru-RU" dirty="0">
                <a:solidFill>
                  <a:schemeClr val="accent2"/>
                </a:solidFill>
              </a:rPr>
              <a:t>&gt;&gt;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ru-RU" dirty="0">
                <a:solidFill>
                  <a:schemeClr val="accent2"/>
                </a:solidFill>
              </a:rPr>
              <a:t>1/</a:t>
            </a:r>
            <a:r>
              <a:rPr lang="en-US" dirty="0">
                <a:solidFill>
                  <a:schemeClr val="accent2"/>
                </a:solidFill>
                <a:latin typeface="Symbol" pitchFamily="2" charset="2"/>
              </a:rPr>
              <a:t>m</a:t>
            </a:r>
            <a:endParaRPr lang="en-FR" dirty="0">
              <a:solidFill>
                <a:schemeClr val="accent2"/>
              </a:solidFill>
              <a:latin typeface="Symbol" pitchFamily="2" charset="2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661F72-23E8-6E41-8A32-E4CBE82F7BF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48188" y="-303214"/>
            <a:ext cx="2998788" cy="1143001"/>
          </a:xfrm>
        </p:spPr>
        <p:txBody>
          <a:bodyPr/>
          <a:lstStyle/>
          <a:p>
            <a:r>
              <a:rPr lang="ru-RU" dirty="0"/>
              <a:t>Адаптация</a:t>
            </a:r>
            <a:endParaRPr lang="en-FR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79BD9AC-D282-1647-83FF-87564CB4DE5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88" y="1971674"/>
            <a:ext cx="8137525" cy="4086225"/>
          </a:xfr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98E737-6647-CD41-A0C5-25C5D076F722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967044" y="4813300"/>
            <a:ext cx="1344356" cy="1318167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6E0F0A22-D590-5F44-866C-5BF036F65538}"/>
              </a:ext>
            </a:extLst>
          </p:cNvPr>
          <p:cNvSpPr/>
          <p:nvPr/>
        </p:nvSpPr>
        <p:spPr>
          <a:xfrm>
            <a:off x="448188" y="1971674"/>
            <a:ext cx="669412" cy="73342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CA61CA-2D79-BC44-8976-E27AB85B2489}"/>
              </a:ext>
            </a:extLst>
          </p:cNvPr>
          <p:cNvSpPr txBox="1"/>
          <p:nvPr/>
        </p:nvSpPr>
        <p:spPr>
          <a:xfrm>
            <a:off x="5070412" y="1206687"/>
            <a:ext cx="2974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f(0)=</a:t>
            </a:r>
            <a:r>
              <a:rPr lang="ru-RU" sz="2400" dirty="0"/>
              <a:t>1</a:t>
            </a:r>
            <a:endParaRPr lang="en-FR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23C22DB-A2B6-AE44-8C11-07DBE3864458}"/>
              </a:ext>
            </a:extLst>
          </p:cNvPr>
          <p:cNvSpPr txBox="1"/>
          <p:nvPr/>
        </p:nvSpPr>
        <p:spPr>
          <a:xfrm>
            <a:off x="1498600" y="1169903"/>
            <a:ext cx="3571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Начальное состояние</a:t>
            </a:r>
            <a:endParaRPr lang="en-RU" sz="2400" dirty="0"/>
          </a:p>
        </p:txBody>
      </p:sp>
    </p:spTree>
    <p:extLst>
      <p:ext uri="{BB962C8B-B14F-4D97-AF65-F5344CB8AC3E}">
        <p14:creationId xmlns:p14="http://schemas.microsoft.com/office/powerpoint/2010/main" val="1362664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4A60F-7DBE-C347-8C88-F16C487D9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Компьютерная практика в классе</a:t>
            </a:r>
            <a:endParaRPr lang="en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83B67F-1A19-6F4E-8248-AC6A5951D0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622626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D57BD-4589-4742-9179-AD03B6274E8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608356" y="0"/>
            <a:ext cx="6508750" cy="1143000"/>
          </a:xfrm>
        </p:spPr>
        <p:txBody>
          <a:bodyPr/>
          <a:lstStyle/>
          <a:p>
            <a:r>
              <a:rPr lang="en-US" dirty="0"/>
              <a:t>Thanks</a:t>
            </a:r>
            <a:r>
              <a:rPr lang="ru-RU" dirty="0"/>
              <a:t>!</a:t>
            </a:r>
            <a:endParaRPr lang="en-FR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BC6AF947-EDF1-AE44-B4AA-40899FE940A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718" y="1771837"/>
            <a:ext cx="6467475" cy="4351338"/>
          </a:xfrm>
        </p:spPr>
      </p:pic>
    </p:spTree>
    <p:extLst>
      <p:ext uri="{BB962C8B-B14F-4D97-AF65-F5344CB8AC3E}">
        <p14:creationId xmlns:p14="http://schemas.microsoft.com/office/powerpoint/2010/main" val="1617367440"/>
      </p:ext>
    </p:extLst>
  </p:cSld>
  <p:clrMapOvr>
    <a:masterClrMapping/>
  </p:clrMapOvr>
  <p:transition spd="slow" advTm="0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82762-BBBA-004F-80B2-2B87E3AA6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2933" y="1643449"/>
            <a:ext cx="6143314" cy="3106351"/>
          </a:xfrm>
        </p:spPr>
        <p:txBody>
          <a:bodyPr/>
          <a:lstStyle/>
          <a:p>
            <a:r>
              <a:rPr lang="ru-RU" dirty="0"/>
              <a:t>Метод стохастического моделирования</a:t>
            </a:r>
            <a:r>
              <a:rPr lang="en-US" dirty="0"/>
              <a:t>:</a:t>
            </a:r>
            <a:br>
              <a:rPr lang="ru-RU" dirty="0"/>
            </a:br>
            <a:r>
              <a:rPr lang="ru-RU" dirty="0"/>
              <a:t> 1 локус и </a:t>
            </a:r>
            <a:r>
              <a:rPr lang="en-US" dirty="0"/>
              <a:t>L</a:t>
            </a:r>
            <a:r>
              <a:rPr lang="ru-RU" dirty="0"/>
              <a:t> локусов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2490743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61F72-23E8-6E41-8A32-E4CBE82F7BF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26382" y="288069"/>
            <a:ext cx="7940288" cy="857250"/>
          </a:xfrm>
        </p:spPr>
        <p:txBody>
          <a:bodyPr>
            <a:noAutofit/>
          </a:bodyPr>
          <a:lstStyle/>
          <a:p>
            <a:r>
              <a:rPr lang="ru-RU" sz="2800" dirty="0">
                <a:solidFill>
                  <a:srgbClr val="C00000"/>
                </a:solidFill>
              </a:rPr>
              <a:t>Упрощенный метод Монте Карло для одного локуса (процесс Райта-Фишера)</a:t>
            </a:r>
            <a:endParaRPr lang="en-FR" sz="2800" dirty="0">
              <a:solidFill>
                <a:srgbClr val="C00000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CAD78BC-59D5-F944-8E5B-36D854632A5E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74663" y="1794261"/>
            <a:ext cx="8669337" cy="4433543"/>
          </a:xfrm>
        </p:spPr>
        <p:txBody>
          <a:bodyPr>
            <a:noAutofit/>
          </a:bodyPr>
          <a:lstStyle/>
          <a:p>
            <a:r>
              <a:rPr lang="ru-RU" dirty="0"/>
              <a:t>Рассмотреть число менее приспособленного </a:t>
            </a:r>
            <a:r>
              <a:rPr lang="ru-RU" dirty="0" err="1"/>
              <a:t>аллеля</a:t>
            </a:r>
            <a:r>
              <a:rPr lang="ru-RU" dirty="0"/>
              <a:t>  («мутанта») </a:t>
            </a:r>
            <a:r>
              <a:rPr lang="en-US" i="1" dirty="0">
                <a:ea typeface="SimSun" panose="02010600030101010101" pitchFamily="2" charset="-122"/>
                <a:cs typeface="Big Caslon Medium" panose="02000603090000020003" pitchFamily="2" charset="-79"/>
              </a:rPr>
              <a:t>n</a:t>
            </a:r>
            <a:r>
              <a:rPr lang="en-RU" dirty="0">
                <a:ea typeface="SimSun" panose="02010600030101010101" pitchFamily="2" charset="-122"/>
                <a:cs typeface="Big Caslon Medium" panose="02000603090000020003" pitchFamily="2" charset="-79"/>
              </a:rPr>
              <a:t>(</a:t>
            </a:r>
            <a:r>
              <a:rPr lang="en-RU" i="1" dirty="0">
                <a:ea typeface="SimSun" panose="02010600030101010101" pitchFamily="2" charset="-122"/>
                <a:cs typeface="Big Caslon Medium" panose="02000603090000020003" pitchFamily="2" charset="-79"/>
              </a:rPr>
              <a:t>t</a:t>
            </a:r>
            <a:r>
              <a:rPr lang="en-RU" dirty="0">
                <a:ea typeface="SimSun" panose="02010600030101010101" pitchFamily="2" charset="-122"/>
                <a:cs typeface="Big Caslon Medium" panose="02000603090000020003" pitchFamily="2" charset="-79"/>
              </a:rPr>
              <a:t>)</a:t>
            </a:r>
            <a:r>
              <a:rPr lang="ru-RU" dirty="0">
                <a:ea typeface="SimSun" panose="02010600030101010101" pitchFamily="2" charset="-122"/>
                <a:cs typeface="Big Caslon Medium" panose="02000603090000020003" pitchFamily="2" charset="-79"/>
              </a:rPr>
              <a:t> в полной популяции </a:t>
            </a:r>
            <a:r>
              <a:rPr lang="en-US" i="1" dirty="0"/>
              <a:t>N</a:t>
            </a:r>
            <a:endParaRPr lang="en-US" sz="2000" dirty="0"/>
          </a:p>
          <a:p>
            <a:r>
              <a:rPr lang="ru-RU" sz="2000" dirty="0"/>
              <a:t>Задать начальное условие</a:t>
            </a:r>
            <a:r>
              <a:rPr lang="en-US" sz="2000" dirty="0"/>
              <a:t> </a:t>
            </a:r>
            <a:r>
              <a:rPr lang="en-US" sz="2000" i="1" dirty="0"/>
              <a:t>n</a:t>
            </a:r>
            <a:r>
              <a:rPr lang="en-US" sz="2000" dirty="0"/>
              <a:t>(0) = </a:t>
            </a:r>
            <a:r>
              <a:rPr lang="en-US" sz="2000" i="1" dirty="0"/>
              <a:t>N</a:t>
            </a:r>
            <a:r>
              <a:rPr lang="en-US" sz="2000" dirty="0"/>
              <a:t> </a:t>
            </a:r>
            <a:r>
              <a:rPr lang="en-US" sz="2000" i="1" dirty="0"/>
              <a:t>f</a:t>
            </a:r>
            <a:r>
              <a:rPr lang="en-US" sz="2000" dirty="0"/>
              <a:t>(0)</a:t>
            </a:r>
            <a:endParaRPr lang="ru-RU" sz="2000" dirty="0"/>
          </a:p>
          <a:p>
            <a:r>
              <a:rPr lang="ru-RU" dirty="0"/>
              <a:t>В каждом поколении </a:t>
            </a:r>
            <a:r>
              <a:rPr lang="en-US" i="1" dirty="0"/>
              <a:t>t</a:t>
            </a:r>
            <a:r>
              <a:rPr lang="ru-RU" dirty="0"/>
              <a:t>, </a:t>
            </a:r>
            <a:r>
              <a:rPr lang="ru-RU" sz="2000" dirty="0"/>
              <a:t>среднее число мутантов </a:t>
            </a:r>
            <a:r>
              <a:rPr lang="en-US" i="1" dirty="0">
                <a:ea typeface="SimSun" panose="02010600030101010101" pitchFamily="2" charset="-122"/>
                <a:cs typeface="Big Caslon Medium" panose="02000603090000020003" pitchFamily="2" charset="-79"/>
              </a:rPr>
              <a:t>n</a:t>
            </a:r>
            <a:r>
              <a:rPr lang="ru-RU" baseline="-25000" dirty="0" err="1">
                <a:ea typeface="SimSun" panose="02010600030101010101" pitchFamily="2" charset="-122"/>
                <a:cs typeface="Big Caslon Medium" panose="02000603090000020003" pitchFamily="2" charset="-79"/>
              </a:rPr>
              <a:t>a</a:t>
            </a:r>
            <a:r>
              <a:rPr lang="en-US" baseline="-25000" dirty="0">
                <a:ea typeface="SimSun" panose="02010600030101010101" pitchFamily="2" charset="-122"/>
                <a:cs typeface="Big Caslon Medium" panose="02000603090000020003" pitchFamily="2" charset="-79"/>
              </a:rPr>
              <a:t>v</a:t>
            </a:r>
            <a:r>
              <a:rPr lang="en-RU" dirty="0">
                <a:ea typeface="SimSun" panose="02010600030101010101" pitchFamily="2" charset="-122"/>
                <a:cs typeface="Big Caslon Medium" panose="02000603090000020003" pitchFamily="2" charset="-79"/>
              </a:rPr>
              <a:t>(</a:t>
            </a:r>
            <a:r>
              <a:rPr lang="en-RU" i="1" dirty="0">
                <a:ea typeface="SimSun" panose="02010600030101010101" pitchFamily="2" charset="-122"/>
                <a:cs typeface="Big Caslon Medium" panose="02000603090000020003" pitchFamily="2" charset="-79"/>
              </a:rPr>
              <a:t>t</a:t>
            </a:r>
            <a:r>
              <a:rPr lang="en-RU" dirty="0">
                <a:ea typeface="SimSun" panose="02010600030101010101" pitchFamily="2" charset="-122"/>
                <a:cs typeface="Big Caslon Medium" panose="02000603090000020003" pitchFamily="2" charset="-79"/>
              </a:rPr>
              <a:t>) </a:t>
            </a:r>
            <a:r>
              <a:rPr lang="ru-RU" dirty="0">
                <a:ea typeface="SimSun" panose="02010600030101010101" pitchFamily="2" charset="-122"/>
                <a:cs typeface="Big Caslon Medium" panose="02000603090000020003" pitchFamily="2" charset="-79"/>
              </a:rPr>
              <a:t>вычислить из </a:t>
            </a:r>
            <a:r>
              <a:rPr lang="ru-RU" sz="2000" dirty="0"/>
              <a:t>числа предков</a:t>
            </a:r>
            <a:r>
              <a:rPr lang="ru-RU" sz="2000" i="1" dirty="0"/>
              <a:t> </a:t>
            </a:r>
            <a:r>
              <a:rPr lang="en-US" i="1" dirty="0">
                <a:ea typeface="SimSun" panose="02010600030101010101" pitchFamily="2" charset="-122"/>
                <a:cs typeface="Big Caslon Medium" panose="02000603090000020003" pitchFamily="2" charset="-79"/>
              </a:rPr>
              <a:t>n</a:t>
            </a:r>
            <a:r>
              <a:rPr lang="en-RU" dirty="0">
                <a:ea typeface="SimSun" panose="02010600030101010101" pitchFamily="2" charset="-122"/>
                <a:cs typeface="Big Caslon Medium" panose="02000603090000020003" pitchFamily="2" charset="-79"/>
              </a:rPr>
              <a:t>(</a:t>
            </a:r>
            <a:r>
              <a:rPr lang="en-RU" i="1" dirty="0">
                <a:ea typeface="SimSun" panose="02010600030101010101" pitchFamily="2" charset="-122"/>
                <a:cs typeface="Big Caslon Medium" panose="02000603090000020003" pitchFamily="2" charset="-79"/>
              </a:rPr>
              <a:t>t</a:t>
            </a:r>
            <a:r>
              <a:rPr lang="en-RU" dirty="0">
                <a:ea typeface="SimSun" panose="02010600030101010101" pitchFamily="2" charset="-122"/>
                <a:cs typeface="Big Caslon Medium" panose="02000603090000020003" pitchFamily="2" charset="-79"/>
              </a:rPr>
              <a:t>-1) </a:t>
            </a:r>
            <a:r>
              <a:rPr lang="ru-RU" dirty="0">
                <a:ea typeface="SimSun" panose="02010600030101010101" pitchFamily="2" charset="-122"/>
                <a:cs typeface="Big Caslon Medium" panose="02000603090000020003" pitchFamily="2" charset="-79"/>
              </a:rPr>
              <a:t>и коэффициента отбора </a:t>
            </a:r>
            <a:r>
              <a:rPr lang="en-US" i="1" dirty="0">
                <a:ea typeface="SimSun" panose="02010600030101010101" pitchFamily="2" charset="-122"/>
                <a:cs typeface="Big Caslon Medium" panose="02000603090000020003" pitchFamily="2" charset="-79"/>
              </a:rPr>
              <a:t>s</a:t>
            </a:r>
            <a:endParaRPr lang="ru-RU" i="1" dirty="0">
              <a:ea typeface="SimSun" panose="02010600030101010101" pitchFamily="2" charset="-122"/>
              <a:cs typeface="Big Caslon Medium" panose="02000603090000020003" pitchFamily="2" charset="-79"/>
            </a:endParaRPr>
          </a:p>
          <a:p>
            <a:r>
              <a:rPr lang="ru-RU" dirty="0"/>
              <a:t>Используя метод разломанной палки</a:t>
            </a:r>
            <a:r>
              <a:rPr lang="en-US" dirty="0"/>
              <a:t> </a:t>
            </a:r>
            <a:r>
              <a:rPr lang="ru-RU" dirty="0"/>
              <a:t>и генератор случайных чисел, генерировать</a:t>
            </a:r>
            <a:r>
              <a:rPr lang="en-US" dirty="0"/>
              <a:t> </a:t>
            </a:r>
            <a:r>
              <a:rPr lang="ru-RU" dirty="0"/>
              <a:t>истинное число мутантов </a:t>
            </a:r>
            <a:r>
              <a:rPr lang="en-US" i="1" dirty="0">
                <a:ea typeface="SimSun" panose="02010600030101010101" pitchFamily="2" charset="-122"/>
                <a:cs typeface="Big Caslon Medium" panose="02000603090000020003" pitchFamily="2" charset="-79"/>
              </a:rPr>
              <a:t>n</a:t>
            </a:r>
            <a:r>
              <a:rPr lang="en-RU" dirty="0">
                <a:ea typeface="SimSun" panose="02010600030101010101" pitchFamily="2" charset="-122"/>
                <a:cs typeface="Big Caslon Medium" panose="02000603090000020003" pitchFamily="2" charset="-79"/>
              </a:rPr>
              <a:t>(</a:t>
            </a:r>
            <a:r>
              <a:rPr lang="en-RU" i="1" dirty="0">
                <a:ea typeface="SimSun" panose="02010600030101010101" pitchFamily="2" charset="-122"/>
                <a:cs typeface="Big Caslon Medium" panose="02000603090000020003" pitchFamily="2" charset="-79"/>
              </a:rPr>
              <a:t>t</a:t>
            </a:r>
            <a:r>
              <a:rPr lang="en-RU" dirty="0">
                <a:ea typeface="SimSun" panose="02010600030101010101" pitchFamily="2" charset="-122"/>
                <a:cs typeface="Big Caslon Medium" panose="02000603090000020003" pitchFamily="2" charset="-79"/>
              </a:rPr>
              <a:t>) </a:t>
            </a:r>
            <a:r>
              <a:rPr lang="ru-RU" dirty="0"/>
              <a:t>со средним </a:t>
            </a:r>
            <a:r>
              <a:rPr lang="en-US" i="1" dirty="0">
                <a:ea typeface="SimSun" panose="02010600030101010101" pitchFamily="2" charset="-122"/>
                <a:cs typeface="Big Caslon Medium" panose="02000603090000020003" pitchFamily="2" charset="-79"/>
              </a:rPr>
              <a:t>n</a:t>
            </a:r>
            <a:r>
              <a:rPr lang="ru-RU" baseline="-25000" dirty="0" err="1">
                <a:ea typeface="SimSun" panose="02010600030101010101" pitchFamily="2" charset="-122"/>
                <a:cs typeface="Big Caslon Medium" panose="02000603090000020003" pitchFamily="2" charset="-79"/>
              </a:rPr>
              <a:t>a</a:t>
            </a:r>
            <a:r>
              <a:rPr lang="en-US" baseline="-25000" dirty="0">
                <a:ea typeface="SimSun" panose="02010600030101010101" pitchFamily="2" charset="-122"/>
                <a:cs typeface="Big Caslon Medium" panose="02000603090000020003" pitchFamily="2" charset="-79"/>
              </a:rPr>
              <a:t>v</a:t>
            </a:r>
            <a:r>
              <a:rPr lang="en-RU" dirty="0">
                <a:ea typeface="SimSun" panose="02010600030101010101" pitchFamily="2" charset="-122"/>
                <a:cs typeface="Big Caslon Medium" panose="02000603090000020003" pitchFamily="2" charset="-79"/>
              </a:rPr>
              <a:t>(</a:t>
            </a:r>
            <a:r>
              <a:rPr lang="en-RU" i="1" dirty="0">
                <a:ea typeface="SimSun" panose="02010600030101010101" pitchFamily="2" charset="-122"/>
                <a:cs typeface="Big Caslon Medium" panose="02000603090000020003" pitchFamily="2" charset="-79"/>
              </a:rPr>
              <a:t>t</a:t>
            </a:r>
            <a:r>
              <a:rPr lang="ru-RU" i="1" dirty="0">
                <a:ea typeface="SimSun" panose="02010600030101010101" pitchFamily="2" charset="-122"/>
                <a:cs typeface="Big Caslon Medium" panose="02000603090000020003" pitchFamily="2" charset="-79"/>
              </a:rPr>
              <a:t>) </a:t>
            </a:r>
            <a:r>
              <a:rPr lang="ru-RU" dirty="0">
                <a:ea typeface="SimSun" panose="02010600030101010101" pitchFamily="2" charset="-122"/>
                <a:cs typeface="Big Caslon Medium" panose="02000603090000020003" pitchFamily="2" charset="-79"/>
              </a:rPr>
              <a:t>(случайный дрейф)</a:t>
            </a:r>
          </a:p>
          <a:p>
            <a:r>
              <a:rPr lang="ru-RU" dirty="0"/>
              <a:t>Те же методом, генерировать количество мутировавших аллелей, с заданной вероятностью </a:t>
            </a:r>
            <a:r>
              <a:rPr lang="en-US" dirty="0">
                <a:latin typeface="Symbol" pitchFamily="2" charset="2"/>
              </a:rPr>
              <a:t>m </a:t>
            </a:r>
            <a:r>
              <a:rPr lang="en-US" dirty="0"/>
              <a:t>&lt;&lt;</a:t>
            </a:r>
            <a:r>
              <a:rPr lang="ru-RU" dirty="0"/>
              <a:t> </a:t>
            </a:r>
            <a:r>
              <a:rPr lang="en-US" dirty="0"/>
              <a:t>1</a:t>
            </a:r>
            <a:r>
              <a:rPr lang="ru-RU" dirty="0"/>
              <a:t>, как исходящих так и приходящих в популяцию мутантов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357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1B2B5-5734-3E43-A159-3C6BA1412FF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32127" y="-390120"/>
            <a:ext cx="7677150" cy="1143001"/>
          </a:xfrm>
        </p:spPr>
        <p:txBody>
          <a:bodyPr/>
          <a:lstStyle/>
          <a:p>
            <a:r>
              <a:rPr lang="ru-RU" sz="2800" dirty="0"/>
              <a:t>Упрощенный Монте Карло для 1 локуса</a:t>
            </a:r>
            <a:endParaRPr lang="en-RU" sz="28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E632CC0-E900-8B4B-9F01-A917F1E5464E}"/>
              </a:ext>
            </a:extLst>
          </p:cNvPr>
          <p:cNvGrpSpPr/>
          <p:nvPr/>
        </p:nvGrpSpPr>
        <p:grpSpPr>
          <a:xfrm>
            <a:off x="1984137" y="1816318"/>
            <a:ext cx="3917092" cy="1703368"/>
            <a:chOff x="2064356" y="2186309"/>
            <a:chExt cx="3917092" cy="1703368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CD5374D-23E8-AE40-8CBC-BA68B900F5ED}"/>
                </a:ext>
              </a:extLst>
            </p:cNvPr>
            <p:cNvCxnSpPr>
              <a:cxnSpLocks/>
            </p:cNvCxnSpPr>
            <p:nvPr/>
          </p:nvCxnSpPr>
          <p:spPr>
            <a:xfrm>
              <a:off x="2064356" y="3472982"/>
              <a:ext cx="39170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DF0A2C2-4879-CF4D-97E6-EF302C986D5E}"/>
                </a:ext>
              </a:extLst>
            </p:cNvPr>
            <p:cNvCxnSpPr>
              <a:cxnSpLocks/>
            </p:cNvCxnSpPr>
            <p:nvPr/>
          </p:nvCxnSpPr>
          <p:spPr>
            <a:xfrm>
              <a:off x="2072834" y="3168183"/>
              <a:ext cx="0" cy="3047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3608046-EA9B-384A-9514-30D39E7DEDEA}"/>
                </a:ext>
              </a:extLst>
            </p:cNvPr>
            <p:cNvCxnSpPr>
              <a:cxnSpLocks/>
            </p:cNvCxnSpPr>
            <p:nvPr/>
          </p:nvCxnSpPr>
          <p:spPr>
            <a:xfrm>
              <a:off x="3497980" y="3168182"/>
              <a:ext cx="0" cy="3047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F9E55C8-4CFA-0E4A-BF5B-D7E8AA25D553}"/>
                </a:ext>
              </a:extLst>
            </p:cNvPr>
            <p:cNvCxnSpPr>
              <a:cxnSpLocks/>
            </p:cNvCxnSpPr>
            <p:nvPr/>
          </p:nvCxnSpPr>
          <p:spPr>
            <a:xfrm>
              <a:off x="5981448" y="3168181"/>
              <a:ext cx="0" cy="3047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E2623D9-A037-8043-999A-4A5CD2BEF04F}"/>
                </a:ext>
              </a:extLst>
            </p:cNvPr>
            <p:cNvSpPr txBox="1"/>
            <p:nvPr/>
          </p:nvSpPr>
          <p:spPr>
            <a:xfrm>
              <a:off x="2377036" y="2186309"/>
              <a:ext cx="31637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FR" sz="1600">
                  <a:solidFill>
                    <a:srgbClr val="0070C0"/>
                  </a:solidFill>
                </a:rPr>
                <a:t>N </a:t>
              </a:r>
              <a:r>
                <a:rPr lang="ru-RU" sz="1600" dirty="0">
                  <a:solidFill>
                    <a:srgbClr val="0070C0"/>
                  </a:solidFill>
                </a:rPr>
                <a:t>случайных значений </a:t>
              </a:r>
              <a:r>
                <a:rPr lang="en-US" sz="1600" dirty="0">
                  <a:solidFill>
                    <a:srgbClr val="0070C0"/>
                  </a:solidFill>
                </a:rPr>
                <a:t>[0, N]</a:t>
              </a:r>
              <a:endParaRPr lang="en-FR" sz="1600" dirty="0">
                <a:solidFill>
                  <a:srgbClr val="0070C0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98650BF-5AF6-F045-8590-A0D5E4335142}"/>
                </a:ext>
              </a:extLst>
            </p:cNvPr>
            <p:cNvSpPr/>
            <p:nvPr/>
          </p:nvSpPr>
          <p:spPr>
            <a:xfrm>
              <a:off x="3290049" y="329747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5148AAE-1A73-BF43-9C96-A4496BDFB240}"/>
                </a:ext>
              </a:extLst>
            </p:cNvPr>
            <p:cNvSpPr/>
            <p:nvPr/>
          </p:nvSpPr>
          <p:spPr>
            <a:xfrm>
              <a:off x="2138893" y="329747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9E58181-8459-E945-918C-26893636B7A5}"/>
                </a:ext>
              </a:extLst>
            </p:cNvPr>
            <p:cNvSpPr/>
            <p:nvPr/>
          </p:nvSpPr>
          <p:spPr>
            <a:xfrm>
              <a:off x="2960693" y="329747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51B8AC7-49C7-4A45-8FDD-79C3C3012376}"/>
                </a:ext>
              </a:extLst>
            </p:cNvPr>
            <p:cNvSpPr/>
            <p:nvPr/>
          </p:nvSpPr>
          <p:spPr>
            <a:xfrm>
              <a:off x="2890859" y="329747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0DB18AC-D73D-D74D-8EBD-2B0F2AB68C86}"/>
                </a:ext>
              </a:extLst>
            </p:cNvPr>
            <p:cNvSpPr/>
            <p:nvPr/>
          </p:nvSpPr>
          <p:spPr>
            <a:xfrm>
              <a:off x="3053574" y="329747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11A9B93-9A18-9143-9E66-E6E21783A9F3}"/>
                </a:ext>
              </a:extLst>
            </p:cNvPr>
            <p:cNvSpPr/>
            <p:nvPr/>
          </p:nvSpPr>
          <p:spPr>
            <a:xfrm>
              <a:off x="2637688" y="329747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98E9EF0-8F01-A645-92FD-A13D7C7E7EE4}"/>
                </a:ext>
              </a:extLst>
            </p:cNvPr>
            <p:cNvSpPr/>
            <p:nvPr/>
          </p:nvSpPr>
          <p:spPr>
            <a:xfrm>
              <a:off x="5786175" y="329747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EA62D07-6F34-8F41-9B2E-303069E145E2}"/>
                </a:ext>
              </a:extLst>
            </p:cNvPr>
            <p:cNvSpPr/>
            <p:nvPr/>
          </p:nvSpPr>
          <p:spPr>
            <a:xfrm>
              <a:off x="4453644" y="329747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A0F9E0A-8065-FE41-BB00-9083432D2692}"/>
                </a:ext>
              </a:extLst>
            </p:cNvPr>
            <p:cNvSpPr/>
            <p:nvPr/>
          </p:nvSpPr>
          <p:spPr>
            <a:xfrm>
              <a:off x="4717558" y="329747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1C66EB97-1975-0341-938E-CC63CA13EF5D}"/>
                </a:ext>
              </a:extLst>
            </p:cNvPr>
            <p:cNvSpPr/>
            <p:nvPr/>
          </p:nvSpPr>
          <p:spPr>
            <a:xfrm>
              <a:off x="3958913" y="329747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63DB9336-2089-0D41-9806-95C39A2C1C60}"/>
                </a:ext>
              </a:extLst>
            </p:cNvPr>
            <p:cNvSpPr/>
            <p:nvPr/>
          </p:nvSpPr>
          <p:spPr>
            <a:xfrm>
              <a:off x="3840895" y="329747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B0971EE-D160-014D-8E35-CAF05E772B9A}"/>
                </a:ext>
              </a:extLst>
            </p:cNvPr>
            <p:cNvSpPr/>
            <p:nvPr/>
          </p:nvSpPr>
          <p:spPr>
            <a:xfrm>
              <a:off x="5061136" y="329747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673FE191-9985-3844-B38F-F342AACFB6AF}"/>
                </a:ext>
              </a:extLst>
            </p:cNvPr>
            <p:cNvSpPr/>
            <p:nvPr/>
          </p:nvSpPr>
          <p:spPr>
            <a:xfrm>
              <a:off x="5657531" y="329747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1C7F1ED-BF5A-D644-A029-00F44B671560}"/>
                </a:ext>
              </a:extLst>
            </p:cNvPr>
            <p:cNvSpPr/>
            <p:nvPr/>
          </p:nvSpPr>
          <p:spPr>
            <a:xfrm>
              <a:off x="5179609" y="329747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1D41695-33B8-C345-B50D-ACEBE46B13A1}"/>
                </a:ext>
              </a:extLst>
            </p:cNvPr>
            <p:cNvSpPr txBox="1"/>
            <p:nvPr/>
          </p:nvSpPr>
          <p:spPr>
            <a:xfrm>
              <a:off x="2638085" y="3472980"/>
              <a:ext cx="51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</a:t>
              </a:r>
              <a:r>
                <a:rPr lang="en-US" baseline="-25000" dirty="0"/>
                <a:t>av</a:t>
              </a:r>
              <a:endParaRPr lang="en-RU" baseline="-25000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9EB7451-8CDF-1A4C-A5F8-5F378494B6D5}"/>
                </a:ext>
              </a:extLst>
            </p:cNvPr>
            <p:cNvSpPr txBox="1"/>
            <p:nvPr/>
          </p:nvSpPr>
          <p:spPr>
            <a:xfrm>
              <a:off x="4503817" y="3520345"/>
              <a:ext cx="7649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N-n</a:t>
              </a:r>
              <a:r>
                <a:rPr lang="en-US" baseline="-25000" dirty="0"/>
                <a:t>av</a:t>
              </a:r>
              <a:endParaRPr lang="en-RU" baseline="-25000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0BF1A4A-AEC4-2B4B-817C-A2DCCBF158BB}"/>
                </a:ext>
              </a:extLst>
            </p:cNvPr>
            <p:cNvSpPr txBox="1"/>
            <p:nvPr/>
          </p:nvSpPr>
          <p:spPr>
            <a:xfrm>
              <a:off x="2286366" y="2732753"/>
              <a:ext cx="13083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RU" sz="1600" dirty="0"/>
                <a:t>n</a:t>
              </a:r>
              <a:r>
                <a:rPr lang="ru-RU" sz="1600" dirty="0"/>
                <a:t> мутантов</a:t>
              </a:r>
              <a:endParaRPr lang="en-RU" sz="1600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75B7B65-5B7B-0B44-8FC3-26DBB08B3D2B}"/>
                </a:ext>
              </a:extLst>
            </p:cNvPr>
            <p:cNvSpPr txBox="1"/>
            <p:nvPr/>
          </p:nvSpPr>
          <p:spPr>
            <a:xfrm>
              <a:off x="4311145" y="2733422"/>
              <a:ext cx="155042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RU" sz="1600" dirty="0"/>
                <a:t>N-n </a:t>
              </a:r>
              <a:r>
                <a:rPr lang="ru-RU" sz="1600" dirty="0"/>
                <a:t>дикий тип</a:t>
              </a:r>
              <a:endParaRPr lang="en-RU" sz="1600" dirty="0"/>
            </a:p>
          </p:txBody>
        </p:sp>
      </p:grpSp>
      <p:sp>
        <p:nvSpPr>
          <p:cNvPr id="87" name="TextBox 86">
            <a:extLst>
              <a:ext uri="{FF2B5EF4-FFF2-40B4-BE49-F238E27FC236}">
                <a16:creationId xmlns:a16="http://schemas.microsoft.com/office/drawing/2014/main" id="{814141F3-9D86-A04B-AAE6-1065F6AC2090}"/>
              </a:ext>
            </a:extLst>
          </p:cNvPr>
          <p:cNvSpPr txBox="1"/>
          <p:nvPr/>
        </p:nvSpPr>
        <p:spPr>
          <a:xfrm>
            <a:off x="1840474" y="1283541"/>
            <a:ext cx="4608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U" dirty="0">
                <a:latin typeface="SimSun" panose="02010600030101010101" pitchFamily="2" charset="-122"/>
                <a:ea typeface="SimSun" panose="02010600030101010101" pitchFamily="2" charset="-122"/>
                <a:cs typeface="Big Caslon Medium" panose="02000603090000020003" pitchFamily="2" charset="-79"/>
              </a:rPr>
              <a:t>n</a:t>
            </a:r>
            <a:r>
              <a:rPr lang="en-RU" baseline="-25000" dirty="0">
                <a:latin typeface="SimSun" panose="02010600030101010101" pitchFamily="2" charset="-122"/>
                <a:ea typeface="SimSun" panose="02010600030101010101" pitchFamily="2" charset="-122"/>
                <a:cs typeface="Big Caslon Medium" panose="02000603090000020003" pitchFamily="2" charset="-79"/>
              </a:rPr>
              <a:t>av</a:t>
            </a:r>
            <a:r>
              <a:rPr lang="en-RU" dirty="0">
                <a:latin typeface="SimSun" panose="02010600030101010101" pitchFamily="2" charset="-122"/>
                <a:ea typeface="SimSun" panose="02010600030101010101" pitchFamily="2" charset="-122"/>
                <a:cs typeface="Big Caslon Medium" panose="02000603090000020003" pitchFamily="2" charset="-79"/>
              </a:rPr>
              <a:t>(t) = </a:t>
            </a:r>
            <a:r>
              <a:rPr lang="en-US" dirty="0">
                <a:latin typeface="SimSun" panose="02010600030101010101" pitchFamily="2" charset="-122"/>
                <a:ea typeface="SimSun" panose="02010600030101010101" pitchFamily="2" charset="-122"/>
                <a:cs typeface="Big Caslon Medium" panose="02000603090000020003" pitchFamily="2" charset="-79"/>
              </a:rPr>
              <a:t>n</a:t>
            </a:r>
            <a:r>
              <a:rPr lang="en-RU" dirty="0">
                <a:latin typeface="SimSun" panose="02010600030101010101" pitchFamily="2" charset="-122"/>
                <a:ea typeface="SimSun" panose="02010600030101010101" pitchFamily="2" charset="-122"/>
                <a:cs typeface="Big Caslon Medium" panose="02000603090000020003" pitchFamily="2" charset="-79"/>
              </a:rPr>
              <a:t>(t-1)–s n(t-1)[1 - n(t-1)/N]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9713D4B8-8BD6-5145-8761-740112C0CC6D}"/>
              </a:ext>
            </a:extLst>
          </p:cNvPr>
          <p:cNvSpPr txBox="1"/>
          <p:nvPr/>
        </p:nvSpPr>
        <p:spPr>
          <a:xfrm>
            <a:off x="1652121" y="748435"/>
            <a:ext cx="5128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Среднее число мутантов (естественный отбор)</a:t>
            </a:r>
            <a:endParaRPr lang="en-RU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A33B7EF2-F212-7240-8A7A-32C2BF7E64FE}"/>
              </a:ext>
            </a:extLst>
          </p:cNvPr>
          <p:cNvSpPr txBox="1"/>
          <p:nvPr/>
        </p:nvSpPr>
        <p:spPr>
          <a:xfrm>
            <a:off x="1701504" y="5706064"/>
            <a:ext cx="11176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/>
              <a:t>мутировали</a:t>
            </a:r>
            <a:endParaRPr lang="en-RU" sz="1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F3F7353-4427-224C-8D62-0E90977351A2}"/>
              </a:ext>
            </a:extLst>
          </p:cNvPr>
          <p:cNvGrpSpPr/>
          <p:nvPr/>
        </p:nvGrpSpPr>
        <p:grpSpPr>
          <a:xfrm>
            <a:off x="1992615" y="5285290"/>
            <a:ext cx="3917092" cy="1778737"/>
            <a:chOff x="5017199" y="4776301"/>
            <a:chExt cx="3917092" cy="1778737"/>
          </a:xfrm>
        </p:grpSpPr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4BC873E4-25E2-A645-8F4D-4C9470D7ECB3}"/>
                </a:ext>
              </a:extLst>
            </p:cNvPr>
            <p:cNvCxnSpPr>
              <a:cxnSpLocks/>
            </p:cNvCxnSpPr>
            <p:nvPr/>
          </p:nvCxnSpPr>
          <p:spPr>
            <a:xfrm>
              <a:off x="5017199" y="5911606"/>
              <a:ext cx="39170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1324350-4A7E-104D-9B08-BA3E73C1BA5F}"/>
                </a:ext>
              </a:extLst>
            </p:cNvPr>
            <p:cNvCxnSpPr>
              <a:cxnSpLocks/>
            </p:cNvCxnSpPr>
            <p:nvPr/>
          </p:nvCxnSpPr>
          <p:spPr>
            <a:xfrm>
              <a:off x="5025677" y="5606807"/>
              <a:ext cx="0" cy="3047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8CF7CF8E-BB75-3243-A454-5D912CF90DF2}"/>
                </a:ext>
              </a:extLst>
            </p:cNvPr>
            <p:cNvCxnSpPr>
              <a:cxnSpLocks/>
            </p:cNvCxnSpPr>
            <p:nvPr/>
          </p:nvCxnSpPr>
          <p:spPr>
            <a:xfrm>
              <a:off x="5437569" y="5619918"/>
              <a:ext cx="0" cy="3047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A376483-6749-1148-A997-158CEB15A927}"/>
                </a:ext>
              </a:extLst>
            </p:cNvPr>
            <p:cNvCxnSpPr>
              <a:cxnSpLocks/>
            </p:cNvCxnSpPr>
            <p:nvPr/>
          </p:nvCxnSpPr>
          <p:spPr>
            <a:xfrm>
              <a:off x="8934291" y="5606805"/>
              <a:ext cx="0" cy="3047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F124D3E-E3B6-DE4B-A6A5-C1C5BD17540E}"/>
                </a:ext>
              </a:extLst>
            </p:cNvPr>
            <p:cNvSpPr/>
            <p:nvPr/>
          </p:nvSpPr>
          <p:spPr>
            <a:xfrm>
              <a:off x="6242892" y="576044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9AD48A6B-63DD-FE4C-9143-F95AF4123F6D}"/>
                </a:ext>
              </a:extLst>
            </p:cNvPr>
            <p:cNvSpPr/>
            <p:nvPr/>
          </p:nvSpPr>
          <p:spPr>
            <a:xfrm>
              <a:off x="5091736" y="576044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7D708D32-8945-3C40-8B1F-FC469C148326}"/>
                </a:ext>
              </a:extLst>
            </p:cNvPr>
            <p:cNvSpPr/>
            <p:nvPr/>
          </p:nvSpPr>
          <p:spPr>
            <a:xfrm>
              <a:off x="6010926" y="576044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C13B12C3-82DF-8345-8D23-1A2CDB83CB62}"/>
                </a:ext>
              </a:extLst>
            </p:cNvPr>
            <p:cNvSpPr/>
            <p:nvPr/>
          </p:nvSpPr>
          <p:spPr>
            <a:xfrm>
              <a:off x="5843702" y="576044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3144FA2D-9A41-414A-9B06-75D59BE51B47}"/>
                </a:ext>
              </a:extLst>
            </p:cNvPr>
            <p:cNvSpPr/>
            <p:nvPr/>
          </p:nvSpPr>
          <p:spPr>
            <a:xfrm>
              <a:off x="5252827" y="576044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C531F15C-80B3-664F-94E4-470252B7344A}"/>
                </a:ext>
              </a:extLst>
            </p:cNvPr>
            <p:cNvSpPr/>
            <p:nvPr/>
          </p:nvSpPr>
          <p:spPr>
            <a:xfrm>
              <a:off x="5590531" y="576044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BE3D5792-5224-F845-A146-CAEA66822786}"/>
                </a:ext>
              </a:extLst>
            </p:cNvPr>
            <p:cNvSpPr/>
            <p:nvPr/>
          </p:nvSpPr>
          <p:spPr>
            <a:xfrm>
              <a:off x="8739018" y="576044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DFF05591-E706-404B-950F-84E240B026A9}"/>
                </a:ext>
              </a:extLst>
            </p:cNvPr>
            <p:cNvSpPr/>
            <p:nvPr/>
          </p:nvSpPr>
          <p:spPr>
            <a:xfrm>
              <a:off x="7221242" y="576044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3E00BD3-AC22-6946-94D5-F98C92F4C29E}"/>
                </a:ext>
              </a:extLst>
            </p:cNvPr>
            <p:cNvSpPr/>
            <p:nvPr/>
          </p:nvSpPr>
          <p:spPr>
            <a:xfrm>
              <a:off x="7670401" y="576044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09A40639-AFE8-994C-A4A6-C58E24ADDCC8}"/>
                </a:ext>
              </a:extLst>
            </p:cNvPr>
            <p:cNvSpPr/>
            <p:nvPr/>
          </p:nvSpPr>
          <p:spPr>
            <a:xfrm>
              <a:off x="6911756" y="576044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0AEF92C4-0900-7D40-9ECC-88789FD36B0D}"/>
                </a:ext>
              </a:extLst>
            </p:cNvPr>
            <p:cNvSpPr/>
            <p:nvPr/>
          </p:nvSpPr>
          <p:spPr>
            <a:xfrm>
              <a:off x="6793738" y="576044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157E589-BE18-B84A-A2A9-78F5ECE28BC7}"/>
                </a:ext>
              </a:extLst>
            </p:cNvPr>
            <p:cNvSpPr/>
            <p:nvPr/>
          </p:nvSpPr>
          <p:spPr>
            <a:xfrm>
              <a:off x="8013979" y="576044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752A3F83-1D88-664A-8382-E05E8CBBD718}"/>
                </a:ext>
              </a:extLst>
            </p:cNvPr>
            <p:cNvSpPr/>
            <p:nvPr/>
          </p:nvSpPr>
          <p:spPr>
            <a:xfrm>
              <a:off x="7536056" y="576044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D9680AF-4255-6240-81F3-043EA3DEDC00}"/>
                </a:ext>
              </a:extLst>
            </p:cNvPr>
            <p:cNvSpPr/>
            <p:nvPr/>
          </p:nvSpPr>
          <p:spPr>
            <a:xfrm>
              <a:off x="8132452" y="5760444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66A51551-FBFC-D64C-A6CE-08AE800663CE}"/>
                </a:ext>
              </a:extLst>
            </p:cNvPr>
            <p:cNvSpPr txBox="1"/>
            <p:nvPr/>
          </p:nvSpPr>
          <p:spPr>
            <a:xfrm>
              <a:off x="5108351" y="5955086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Symbol" pitchFamily="2" charset="2"/>
                </a:rPr>
                <a:t>m</a:t>
              </a:r>
              <a:endParaRPr lang="en-RU" baseline="-25000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F77BCC38-ACCC-E24E-8D6B-7CC45CF8DBFC}"/>
                </a:ext>
              </a:extLst>
            </p:cNvPr>
            <p:cNvSpPr txBox="1"/>
            <p:nvPr/>
          </p:nvSpPr>
          <p:spPr>
            <a:xfrm>
              <a:off x="6998865" y="6001040"/>
              <a:ext cx="572593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  <a:r>
                <a:rPr lang="en-US" dirty="0">
                  <a:latin typeface="Symbol" pitchFamily="2" charset="2"/>
                </a:rPr>
                <a:t>-m</a:t>
              </a:r>
              <a:endParaRPr lang="en-RU" baseline="-25000" dirty="0"/>
            </a:p>
            <a:p>
              <a:endParaRPr lang="en-RU" baseline="-25000" dirty="0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9E438EDC-6878-EA4D-9D30-E7A3455E7283}"/>
                </a:ext>
              </a:extLst>
            </p:cNvPr>
            <p:cNvSpPr txBox="1"/>
            <p:nvPr/>
          </p:nvSpPr>
          <p:spPr>
            <a:xfrm>
              <a:off x="5252827" y="4776301"/>
              <a:ext cx="33411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N-n</a:t>
              </a:r>
              <a:r>
                <a:rPr lang="en-FR" sz="1600">
                  <a:solidFill>
                    <a:srgbClr val="0070C0"/>
                  </a:solidFill>
                </a:rPr>
                <a:t> </a:t>
              </a:r>
              <a:r>
                <a:rPr lang="ru-RU" sz="1600" dirty="0">
                  <a:solidFill>
                    <a:srgbClr val="0070C0"/>
                  </a:solidFill>
                </a:rPr>
                <a:t>случайных значений </a:t>
              </a:r>
              <a:r>
                <a:rPr lang="en-US" sz="1600" dirty="0">
                  <a:solidFill>
                    <a:srgbClr val="0070C0"/>
                  </a:solidFill>
                </a:rPr>
                <a:t>[0 1]</a:t>
              </a:r>
              <a:endParaRPr lang="en-FR" sz="1600" dirty="0">
                <a:solidFill>
                  <a:srgbClr val="0070C0"/>
                </a:solidFill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2F6CB59A-6D2A-074D-9524-21C83F836784}"/>
                </a:ext>
              </a:extLst>
            </p:cNvPr>
            <p:cNvSpPr txBox="1"/>
            <p:nvPr/>
          </p:nvSpPr>
          <p:spPr>
            <a:xfrm>
              <a:off x="6533485" y="5204289"/>
              <a:ext cx="13516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/>
                <a:t>не мутировали</a:t>
              </a:r>
              <a:endParaRPr lang="en-RU" sz="1200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7F7AB3A-1D05-7A42-98FC-3F4EA14385F4}"/>
              </a:ext>
            </a:extLst>
          </p:cNvPr>
          <p:cNvGrpSpPr/>
          <p:nvPr/>
        </p:nvGrpSpPr>
        <p:grpSpPr>
          <a:xfrm>
            <a:off x="1762506" y="3582313"/>
            <a:ext cx="4128349" cy="1736666"/>
            <a:chOff x="451646" y="4776301"/>
            <a:chExt cx="4128349" cy="1736666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CD4695-B418-AF4F-AF09-1AC1670E44E2}"/>
                </a:ext>
              </a:extLst>
            </p:cNvPr>
            <p:cNvCxnSpPr>
              <a:cxnSpLocks/>
            </p:cNvCxnSpPr>
            <p:nvPr/>
          </p:nvCxnSpPr>
          <p:spPr>
            <a:xfrm>
              <a:off x="662903" y="5924717"/>
              <a:ext cx="39170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5D42441-42D7-3F4D-A5CD-060DABD22D3A}"/>
                </a:ext>
              </a:extLst>
            </p:cNvPr>
            <p:cNvCxnSpPr>
              <a:cxnSpLocks/>
            </p:cNvCxnSpPr>
            <p:nvPr/>
          </p:nvCxnSpPr>
          <p:spPr>
            <a:xfrm>
              <a:off x="671381" y="5619918"/>
              <a:ext cx="0" cy="3047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096E9CB-3C45-064C-812F-DD2D21AF137C}"/>
                </a:ext>
              </a:extLst>
            </p:cNvPr>
            <p:cNvCxnSpPr>
              <a:cxnSpLocks/>
            </p:cNvCxnSpPr>
            <p:nvPr/>
          </p:nvCxnSpPr>
          <p:spPr>
            <a:xfrm>
              <a:off x="1083273" y="5633029"/>
              <a:ext cx="0" cy="3047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943C15A-072F-054F-A130-88C9490A0DB5}"/>
                </a:ext>
              </a:extLst>
            </p:cNvPr>
            <p:cNvCxnSpPr>
              <a:cxnSpLocks/>
            </p:cNvCxnSpPr>
            <p:nvPr/>
          </p:nvCxnSpPr>
          <p:spPr>
            <a:xfrm>
              <a:off x="4579995" y="5619916"/>
              <a:ext cx="0" cy="3047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6B7D391-CA48-1D43-95CA-6C97B09E95FD}"/>
                </a:ext>
              </a:extLst>
            </p:cNvPr>
            <p:cNvSpPr/>
            <p:nvPr/>
          </p:nvSpPr>
          <p:spPr>
            <a:xfrm>
              <a:off x="1888596" y="5749209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2D378E01-0655-F84D-A1F5-17486879A6C5}"/>
                </a:ext>
              </a:extLst>
            </p:cNvPr>
            <p:cNvSpPr/>
            <p:nvPr/>
          </p:nvSpPr>
          <p:spPr>
            <a:xfrm>
              <a:off x="737440" y="5749209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72B26448-7D3A-B04C-9DB6-CBFB3F25342D}"/>
                </a:ext>
              </a:extLst>
            </p:cNvPr>
            <p:cNvSpPr/>
            <p:nvPr/>
          </p:nvSpPr>
          <p:spPr>
            <a:xfrm>
              <a:off x="1559240" y="5749209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E4AFD292-2FFA-BE45-8488-88A1ADDC8B78}"/>
                </a:ext>
              </a:extLst>
            </p:cNvPr>
            <p:cNvSpPr/>
            <p:nvPr/>
          </p:nvSpPr>
          <p:spPr>
            <a:xfrm>
              <a:off x="1489406" y="5749209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07E897A2-DA19-AC44-B76D-4BF67F9E6E72}"/>
                </a:ext>
              </a:extLst>
            </p:cNvPr>
            <p:cNvSpPr/>
            <p:nvPr/>
          </p:nvSpPr>
          <p:spPr>
            <a:xfrm>
              <a:off x="1652121" y="5749209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A10DFBAA-3CDA-6543-B96A-4071D82A4E74}"/>
                </a:ext>
              </a:extLst>
            </p:cNvPr>
            <p:cNvSpPr/>
            <p:nvPr/>
          </p:nvSpPr>
          <p:spPr>
            <a:xfrm>
              <a:off x="1236235" y="5749209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82821FA-8BB5-0D4F-8BE4-DB696A1F5745}"/>
                </a:ext>
              </a:extLst>
            </p:cNvPr>
            <p:cNvSpPr/>
            <p:nvPr/>
          </p:nvSpPr>
          <p:spPr>
            <a:xfrm>
              <a:off x="4384722" y="5749209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0E3DEA2F-6B4B-5142-B058-CF742D9C5705}"/>
                </a:ext>
              </a:extLst>
            </p:cNvPr>
            <p:cNvSpPr/>
            <p:nvPr/>
          </p:nvSpPr>
          <p:spPr>
            <a:xfrm>
              <a:off x="3052191" y="5749209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950AF5C2-56C0-584F-80DD-F4B6A8B9814D}"/>
                </a:ext>
              </a:extLst>
            </p:cNvPr>
            <p:cNvSpPr/>
            <p:nvPr/>
          </p:nvSpPr>
          <p:spPr>
            <a:xfrm>
              <a:off x="3316105" y="5749209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D930BFD1-50F2-3344-96E6-AC72E5FF1C12}"/>
                </a:ext>
              </a:extLst>
            </p:cNvPr>
            <p:cNvSpPr/>
            <p:nvPr/>
          </p:nvSpPr>
          <p:spPr>
            <a:xfrm>
              <a:off x="2557460" y="5749209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9B17D83-AD00-5247-A888-D80A44B9507B}"/>
                </a:ext>
              </a:extLst>
            </p:cNvPr>
            <p:cNvSpPr/>
            <p:nvPr/>
          </p:nvSpPr>
          <p:spPr>
            <a:xfrm>
              <a:off x="2439442" y="5749209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E976E22F-1DFA-C848-B16C-287BE2D469B6}"/>
                </a:ext>
              </a:extLst>
            </p:cNvPr>
            <p:cNvSpPr/>
            <p:nvPr/>
          </p:nvSpPr>
          <p:spPr>
            <a:xfrm>
              <a:off x="3659683" y="5749209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CD9AEE25-C90E-BE44-B374-87344DFE12D2}"/>
                </a:ext>
              </a:extLst>
            </p:cNvPr>
            <p:cNvSpPr/>
            <p:nvPr/>
          </p:nvSpPr>
          <p:spPr>
            <a:xfrm>
              <a:off x="4256078" y="5749209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08E423B8-4ED4-6140-8F79-1EFBFB94C128}"/>
                </a:ext>
              </a:extLst>
            </p:cNvPr>
            <p:cNvSpPr/>
            <p:nvPr/>
          </p:nvSpPr>
          <p:spPr>
            <a:xfrm>
              <a:off x="3778156" y="5749209"/>
              <a:ext cx="57527" cy="6172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 sz="160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69AB7B2E-0816-5345-B70B-9D98D247E8A7}"/>
                </a:ext>
              </a:extLst>
            </p:cNvPr>
            <p:cNvSpPr txBox="1"/>
            <p:nvPr/>
          </p:nvSpPr>
          <p:spPr>
            <a:xfrm>
              <a:off x="754055" y="5968197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Symbol" pitchFamily="2" charset="2"/>
                </a:rPr>
                <a:t>m</a:t>
              </a:r>
              <a:endParaRPr lang="en-RU" baseline="-25000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20C4781-4227-6A43-A312-6F6B7C677C03}"/>
                </a:ext>
              </a:extLst>
            </p:cNvPr>
            <p:cNvSpPr txBox="1"/>
            <p:nvPr/>
          </p:nvSpPr>
          <p:spPr>
            <a:xfrm>
              <a:off x="2780622" y="5958969"/>
              <a:ext cx="572593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  <a:r>
                <a:rPr lang="en-US" dirty="0">
                  <a:latin typeface="Symbol" pitchFamily="2" charset="2"/>
                </a:rPr>
                <a:t>-m</a:t>
              </a:r>
              <a:endParaRPr lang="en-RU" baseline="-25000" dirty="0"/>
            </a:p>
            <a:p>
              <a:endParaRPr lang="en-RU" baseline="-25000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99CB766-AF99-EF47-839C-5D37AB2C381C}"/>
                </a:ext>
              </a:extLst>
            </p:cNvPr>
            <p:cNvSpPr txBox="1"/>
            <p:nvPr/>
          </p:nvSpPr>
          <p:spPr>
            <a:xfrm>
              <a:off x="451646" y="5210186"/>
              <a:ext cx="11176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/>
                <a:t>мутировали</a:t>
              </a:r>
              <a:endParaRPr lang="en-RU" sz="1200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08A1A54-A814-2D4A-894A-BC34EF78BAC6}"/>
                </a:ext>
              </a:extLst>
            </p:cNvPr>
            <p:cNvSpPr txBox="1"/>
            <p:nvPr/>
          </p:nvSpPr>
          <p:spPr>
            <a:xfrm>
              <a:off x="1347684" y="4776301"/>
              <a:ext cx="32243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n</a:t>
              </a:r>
              <a:r>
                <a:rPr lang="en-FR" sz="1600">
                  <a:solidFill>
                    <a:srgbClr val="0070C0"/>
                  </a:solidFill>
                </a:rPr>
                <a:t> </a:t>
              </a:r>
              <a:r>
                <a:rPr lang="ru-RU" sz="1600" dirty="0">
                  <a:solidFill>
                    <a:srgbClr val="0070C0"/>
                  </a:solidFill>
                </a:rPr>
                <a:t>случайных значений </a:t>
              </a:r>
              <a:r>
                <a:rPr lang="en-US" sz="1600" dirty="0">
                  <a:solidFill>
                    <a:srgbClr val="0070C0"/>
                  </a:solidFill>
                </a:rPr>
                <a:t> [0 1]</a:t>
              </a:r>
              <a:endParaRPr lang="en-FR" sz="1600" dirty="0">
                <a:solidFill>
                  <a:srgbClr val="0070C0"/>
                </a:solidFill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576DE790-5A4D-5E41-91F4-84CD9D8DF7CD}"/>
                </a:ext>
              </a:extLst>
            </p:cNvPr>
            <p:cNvSpPr txBox="1"/>
            <p:nvPr/>
          </p:nvSpPr>
          <p:spPr>
            <a:xfrm>
              <a:off x="2284016" y="5208960"/>
              <a:ext cx="13516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200" dirty="0"/>
                <a:t>не мутировали</a:t>
              </a:r>
              <a:endParaRPr lang="en-RU" sz="1200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B08BEBA-F083-F042-AE77-4D7459396920}"/>
              </a:ext>
            </a:extLst>
          </p:cNvPr>
          <p:cNvSpPr txBox="1"/>
          <p:nvPr/>
        </p:nvSpPr>
        <p:spPr>
          <a:xfrm>
            <a:off x="6363280" y="2527246"/>
            <a:ext cx="23310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Ест. отбор и</a:t>
            </a:r>
          </a:p>
          <a:p>
            <a:r>
              <a:rPr lang="ru-RU" dirty="0"/>
              <a:t>случайный дрейф</a:t>
            </a:r>
            <a:endParaRPr lang="en-RU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75D7AAD5-4BB1-2345-9442-0FE328EAC8AF}"/>
              </a:ext>
            </a:extLst>
          </p:cNvPr>
          <p:cNvSpPr txBox="1"/>
          <p:nvPr/>
        </p:nvSpPr>
        <p:spPr>
          <a:xfrm>
            <a:off x="6387713" y="4352004"/>
            <a:ext cx="1519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Мутации из </a:t>
            </a:r>
            <a:endParaRPr lang="en-RU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41E664D-B423-D441-98B2-ACBA4169C2E6}"/>
              </a:ext>
            </a:extLst>
          </p:cNvPr>
          <p:cNvSpPr txBox="1"/>
          <p:nvPr/>
        </p:nvSpPr>
        <p:spPr>
          <a:xfrm>
            <a:off x="6428443" y="6057388"/>
            <a:ext cx="1332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Мутации в</a:t>
            </a:r>
            <a:endParaRPr lang="en-RU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FC47517-0295-F446-9C44-594FBE386EE0}"/>
              </a:ext>
            </a:extLst>
          </p:cNvPr>
          <p:cNvSpPr txBox="1"/>
          <p:nvPr/>
        </p:nvSpPr>
        <p:spPr>
          <a:xfrm>
            <a:off x="7763700" y="434866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  <a:endParaRPr lang="en-RU" baseline="-25000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EAE307A-C5BD-BE4B-A912-8CAC0022A2AB}"/>
              </a:ext>
            </a:extLst>
          </p:cNvPr>
          <p:cNvSpPr txBox="1"/>
          <p:nvPr/>
        </p:nvSpPr>
        <p:spPr>
          <a:xfrm>
            <a:off x="7705594" y="6046154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  <a:endParaRPr lang="en-RU" baseline="-25000" dirty="0"/>
          </a:p>
        </p:txBody>
      </p:sp>
    </p:spTree>
    <p:extLst>
      <p:ext uri="{BB962C8B-B14F-4D97-AF65-F5344CB8AC3E}">
        <p14:creationId xmlns:p14="http://schemas.microsoft.com/office/powerpoint/2010/main" val="1229311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61F72-23E8-6E41-8A32-E4CBE82F7BF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94531" y="-134031"/>
            <a:ext cx="7722973" cy="857250"/>
          </a:xfrm>
        </p:spPr>
        <p:txBody>
          <a:bodyPr>
            <a:noAutofit/>
          </a:bodyPr>
          <a:lstStyle/>
          <a:p>
            <a:r>
              <a:rPr lang="ru-RU" sz="2800" dirty="0">
                <a:solidFill>
                  <a:srgbClr val="C00000"/>
                </a:solidFill>
              </a:rPr>
              <a:t>Метод Монте Карло для </a:t>
            </a:r>
            <a:r>
              <a:rPr lang="en-US" sz="2800" dirty="0">
                <a:solidFill>
                  <a:srgbClr val="C00000"/>
                </a:solidFill>
              </a:rPr>
              <a:t>L</a:t>
            </a:r>
            <a:r>
              <a:rPr lang="ru-RU" sz="2800" dirty="0">
                <a:solidFill>
                  <a:srgbClr val="C00000"/>
                </a:solidFill>
              </a:rPr>
              <a:t> локусов</a:t>
            </a:r>
            <a:endParaRPr lang="en-FR" sz="2800" dirty="0">
              <a:solidFill>
                <a:srgbClr val="C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CAD78BC-59D5-F944-8E5B-36D854632A5E}"/>
                  </a:ext>
                </a:extLst>
              </p:cNvPr>
              <p:cNvSpPr>
                <a:spLocks noGrp="1"/>
              </p:cNvSpPr>
              <p:nvPr>
                <p:ph idx="4294967295"/>
              </p:nvPr>
            </p:nvSpPr>
            <p:spPr>
              <a:xfrm>
                <a:off x="474663" y="1909970"/>
                <a:ext cx="8669337" cy="4025771"/>
              </a:xfrm>
            </p:spPr>
            <p:txBody>
              <a:bodyPr>
                <a:noAutofit/>
              </a:bodyPr>
              <a:lstStyle/>
              <a:p>
                <a:r>
                  <a:rPr lang="ru-RU" sz="2000" dirty="0"/>
                  <a:t>Бинарная м</a:t>
                </a:r>
                <a:r>
                  <a:rPr lang="en-US" sz="2000" dirty="0"/>
                  <a:t>a</a:t>
                </a:r>
                <a:r>
                  <a:rPr lang="ru-RU" sz="2000" dirty="0" err="1"/>
                  <a:t>трица</a:t>
                </a:r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RU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RU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RU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2000" dirty="0"/>
                  <a:t> </a:t>
                </a:r>
                <a:r>
                  <a:rPr lang="ru-RU" sz="2000" dirty="0"/>
                  <a:t>размером </a:t>
                </a:r>
                <a:r>
                  <a:rPr lang="en-US" sz="2000" dirty="0"/>
                  <a:t>N</a:t>
                </a:r>
                <a:r>
                  <a:rPr lang="ru-RU" sz="2000" dirty="0"/>
                  <a:t> </a:t>
                </a:r>
                <a:r>
                  <a:rPr lang="en-US" sz="2000" dirty="0"/>
                  <a:t>x</a:t>
                </a:r>
                <a:r>
                  <a:rPr lang="ru-RU" sz="2000" dirty="0"/>
                  <a:t>  </a:t>
                </a:r>
                <a:r>
                  <a:rPr lang="en-US" sz="2000" dirty="0"/>
                  <a:t>L</a:t>
                </a:r>
                <a:r>
                  <a:rPr lang="ru-RU" sz="2000" dirty="0"/>
                  <a:t> </a:t>
                </a:r>
                <a:r>
                  <a:rPr lang="ru-RU" dirty="0"/>
                  <a:t>содержит</a:t>
                </a:r>
                <a:r>
                  <a:rPr lang="en-US" sz="2000" dirty="0"/>
                  <a:t> N </a:t>
                </a:r>
                <a:r>
                  <a:rPr lang="ru-RU" sz="2000" dirty="0"/>
                  <a:t>геномов с </a:t>
                </a:r>
                <a:r>
                  <a:rPr lang="en-US" sz="2000" dirty="0"/>
                  <a:t>L</a:t>
                </a:r>
                <a:r>
                  <a:rPr lang="ru-RU" sz="2000" dirty="0"/>
                  <a:t> локусами</a:t>
                </a:r>
                <a:endParaRPr lang="en-US" sz="2000" dirty="0"/>
              </a:p>
              <a:p>
                <a:r>
                  <a:rPr lang="ru-RU" sz="2000" dirty="0"/>
                  <a:t>Для каждого локуса и генома отдельно, задается начальное </a:t>
                </a:r>
                <a:r>
                  <a:rPr lang="ru-RU" dirty="0"/>
                  <a:t>состояние 1 или </a:t>
                </a:r>
                <a:r>
                  <a:rPr lang="en-US" dirty="0"/>
                  <a:t>0</a:t>
                </a:r>
                <a:r>
                  <a:rPr lang="ru-RU" dirty="0"/>
                  <a:t> (</a:t>
                </a:r>
                <a:r>
                  <a:rPr lang="ru-RU" sz="2000" dirty="0"/>
                  <a:t>например</a:t>
                </a:r>
                <a:r>
                  <a:rPr lang="ru-RU" dirty="0"/>
                  <a:t>, генератором случайных чисел )</a:t>
                </a:r>
                <a:endParaRPr lang="ru-RU" sz="2000" dirty="0"/>
              </a:p>
              <a:p>
                <a:r>
                  <a:rPr lang="ru-RU" sz="2000" dirty="0"/>
                  <a:t>Случайная мутация: с заданной вероятностью </a:t>
                </a:r>
                <a:r>
                  <a:rPr lang="en-US" sz="2000" dirty="0">
                    <a:latin typeface="Symbol" pitchFamily="2" charset="2"/>
                  </a:rPr>
                  <a:t>m </a:t>
                </a:r>
                <a:r>
                  <a:rPr lang="en-US" sz="2000" dirty="0"/>
                  <a:t>&lt;&lt;</a:t>
                </a:r>
                <a:r>
                  <a:rPr lang="ru-RU" sz="2000" dirty="0"/>
                  <a:t> </a:t>
                </a:r>
                <a:r>
                  <a:rPr lang="en-US" sz="2000" dirty="0"/>
                  <a:t>1</a:t>
                </a:r>
                <a:r>
                  <a:rPr lang="ru-RU" dirty="0"/>
                  <a:t>, </a:t>
                </a:r>
                <a:r>
                  <a:rPr lang="ru-RU" sz="2000" dirty="0"/>
                  <a:t>для некоторых элементов </a:t>
                </a:r>
                <a:r>
                  <a:rPr lang="ru-RU" dirty="0"/>
                  <a:t>1 меняется на </a:t>
                </a:r>
                <a:r>
                  <a:rPr lang="en-US" dirty="0"/>
                  <a:t>0</a:t>
                </a:r>
                <a:r>
                  <a:rPr lang="ru-RU" dirty="0"/>
                  <a:t> или наоборот</a:t>
                </a:r>
                <a:endParaRPr lang="ru-RU" sz="2000" dirty="0"/>
              </a:p>
              <a:p>
                <a:r>
                  <a:rPr lang="ru-RU" sz="2000" dirty="0"/>
                  <a:t>Для каждого генома, вычисляется среднее число потомков из модели приспособленности (ниже)</a:t>
                </a:r>
                <a:endParaRPr lang="en-US" sz="2000" dirty="0"/>
              </a:p>
              <a:p>
                <a:r>
                  <a:rPr lang="ru-RU" dirty="0"/>
                  <a:t>Используя метод «сломанной палки» и генератор случайных чисел, находится истинное число потомков</a:t>
                </a:r>
                <a:r>
                  <a:rPr lang="en-US" dirty="0"/>
                  <a:t> </a:t>
                </a:r>
                <a:r>
                  <a:rPr lang="ru-RU" dirty="0"/>
                  <a:t>с таким средним</a:t>
                </a:r>
              </a:p>
              <a:p>
                <a:r>
                  <a:rPr lang="ru-RU" sz="2000" dirty="0"/>
                  <a:t>Старое поколение </a:t>
                </a:r>
                <a:r>
                  <a:rPr lang="ru-RU" dirty="0"/>
                  <a:t>заменяется </a:t>
                </a:r>
                <a:r>
                  <a:rPr lang="ru-RU" sz="2000" dirty="0"/>
                  <a:t>на новое: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RU" i="1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RU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RU" i="1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:r>
                  <a:rPr lang="ru-RU" dirty="0"/>
                  <a:t>обновляется</a:t>
                </a:r>
                <a:endParaRPr lang="en-FR" sz="2000" dirty="0"/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CAD78BC-59D5-F944-8E5B-36D854632A5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4294967295"/>
              </p:nvPr>
            </p:nvSpPr>
            <p:spPr>
              <a:xfrm>
                <a:off x="474663" y="1909970"/>
                <a:ext cx="8669337" cy="4025771"/>
              </a:xfrm>
              <a:blipFill>
                <a:blip r:embed="rId2"/>
                <a:stretch>
                  <a:fillRect l="-586" t="-1258" r="-439" b="-16981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AC3392BA-F70D-DA45-A968-487CD26F9242}"/>
              </a:ext>
            </a:extLst>
          </p:cNvPr>
          <p:cNvSpPr txBox="1"/>
          <p:nvPr/>
        </p:nvSpPr>
        <p:spPr>
          <a:xfrm>
            <a:off x="474663" y="986640"/>
            <a:ext cx="81627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Проблема: возможно 2</a:t>
            </a:r>
            <a:r>
              <a:rPr lang="en-US" baseline="30000" dirty="0"/>
              <a:t>L</a:t>
            </a:r>
            <a:r>
              <a:rPr lang="en-US" dirty="0"/>
              <a:t> </a:t>
            </a:r>
            <a:r>
              <a:rPr lang="ru-RU" dirty="0"/>
              <a:t>разных последовательностей, и следить за каждой популяцией непрактично. При большом </a:t>
            </a:r>
            <a:r>
              <a:rPr lang="en-US" dirty="0"/>
              <a:t>L </a:t>
            </a:r>
            <a:r>
              <a:rPr lang="ru-RU" dirty="0"/>
              <a:t>большинство из них будут пустые.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2449787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6C7D3-4DFD-E841-9776-7C0F8B9EF47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88436" y="349671"/>
            <a:ext cx="7658105" cy="642938"/>
          </a:xfrm>
        </p:spPr>
        <p:txBody>
          <a:bodyPr>
            <a:noAutofit/>
          </a:bodyPr>
          <a:lstStyle/>
          <a:p>
            <a:r>
              <a:rPr lang="ru-RU" dirty="0">
                <a:solidFill>
                  <a:srgbClr val="C00000"/>
                </a:solidFill>
              </a:rPr>
              <a:t>Модель естественного отбора</a:t>
            </a:r>
            <a:endParaRPr lang="en-FR" dirty="0">
              <a:solidFill>
                <a:srgbClr val="C0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EAE759-70D9-944D-9F4B-8EE8AC28FA8C}"/>
              </a:ext>
            </a:extLst>
          </p:cNvPr>
          <p:cNvSpPr txBox="1"/>
          <p:nvPr/>
        </p:nvSpPr>
        <p:spPr>
          <a:xfrm>
            <a:off x="3574599" y="2921544"/>
            <a:ext cx="4692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Невыгодная (0) или выгодная (1) аллель</a:t>
            </a:r>
            <a:endParaRPr lang="en-FR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6E0B6D2-8854-654E-A47C-158F804959A6}"/>
              </a:ext>
            </a:extLst>
          </p:cNvPr>
          <p:cNvSpPr txBox="1"/>
          <p:nvPr/>
        </p:nvSpPr>
        <p:spPr>
          <a:xfrm>
            <a:off x="3608813" y="3728793"/>
            <a:ext cx="5352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Наихудшая последовательность если</a:t>
            </a:r>
            <a:r>
              <a:rPr lang="en-US" dirty="0"/>
              <a:t>  </a:t>
            </a:r>
            <a:r>
              <a:rPr lang="en-US" dirty="0" err="1"/>
              <a:t>s</a:t>
            </a:r>
            <a:r>
              <a:rPr lang="en-US" baseline="-25000" dirty="0" err="1"/>
              <a:t>j</a:t>
            </a:r>
            <a:r>
              <a:rPr lang="en-US" baseline="-25000" dirty="0"/>
              <a:t> </a:t>
            </a:r>
            <a:r>
              <a:rPr lang="en-US" dirty="0"/>
              <a:t>&gt; 0</a:t>
            </a:r>
            <a:endParaRPr lang="en-FR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543957F-CF69-3548-91D1-5C94B6FE2FEB}"/>
              </a:ext>
            </a:extLst>
          </p:cNvPr>
          <p:cNvSpPr txBox="1"/>
          <p:nvPr/>
        </p:nvSpPr>
        <p:spPr>
          <a:xfrm>
            <a:off x="3608813" y="4334337"/>
            <a:ext cx="22769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Вероятность мутации на локус</a:t>
            </a:r>
            <a:endParaRPr lang="en-FR" dirty="0">
              <a:latin typeface="Symbol" pitchFamily="2" charset="2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53D8F1A5-FD4F-2443-B388-54438FD2CD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717" y="4969194"/>
            <a:ext cx="3156280" cy="111711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DCDBA136-A07A-C446-BF19-987D9CC810F1}"/>
              </a:ext>
            </a:extLst>
          </p:cNvPr>
          <p:cNvSpPr txBox="1"/>
          <p:nvPr/>
        </p:nvSpPr>
        <p:spPr>
          <a:xfrm>
            <a:off x="3608813" y="5204585"/>
            <a:ext cx="26636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Пример: Гауссово распределение</a:t>
            </a:r>
            <a:r>
              <a:rPr lang="en-US" dirty="0"/>
              <a:t> </a:t>
            </a:r>
            <a:r>
              <a:rPr lang="en-US" i="1" dirty="0"/>
              <a:t>s</a:t>
            </a:r>
            <a:endParaRPr lang="en-FR" i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E2762F7-23B6-FD42-804B-C132388DD10F}"/>
              </a:ext>
            </a:extLst>
          </p:cNvPr>
          <p:cNvSpPr/>
          <p:nvPr/>
        </p:nvSpPr>
        <p:spPr>
          <a:xfrm>
            <a:off x="4487834" y="2726343"/>
            <a:ext cx="102870" cy="177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8A8F19-3786-3A47-BC9B-2E3E1F410FD8}"/>
              </a:ext>
            </a:extLst>
          </p:cNvPr>
          <p:cNvSpPr txBox="1"/>
          <p:nvPr/>
        </p:nvSpPr>
        <p:spPr>
          <a:xfrm>
            <a:off x="478464" y="4370412"/>
            <a:ext cx="14154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Symbol" pitchFamily="2" charset="2"/>
              </a:rPr>
              <a:t>m</a:t>
            </a:r>
            <a:endParaRPr lang="en-FR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9580613-72EB-9F46-9C23-3471DF0C7512}"/>
              </a:ext>
            </a:extLst>
          </p:cNvPr>
          <p:cNvSpPr/>
          <p:nvPr/>
        </p:nvSpPr>
        <p:spPr>
          <a:xfrm>
            <a:off x="1532238" y="2056902"/>
            <a:ext cx="362548" cy="39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F6F398-D094-7D49-9B53-B70F15E3A253}"/>
              </a:ext>
            </a:extLst>
          </p:cNvPr>
          <p:cNvSpPr txBox="1"/>
          <p:nvPr/>
        </p:nvSpPr>
        <p:spPr>
          <a:xfrm>
            <a:off x="3608813" y="2056902"/>
            <a:ext cx="4980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Логарифм приспособленности</a:t>
            </a:r>
            <a:r>
              <a:rPr lang="en-US" dirty="0"/>
              <a:t> </a:t>
            </a:r>
            <a:r>
              <a:rPr lang="ru-RU" dirty="0"/>
              <a:t>генома </a:t>
            </a:r>
            <a:r>
              <a:rPr lang="en-US" dirty="0" err="1"/>
              <a:t>i</a:t>
            </a:r>
            <a:endParaRPr lang="en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87BC0A4-67D2-2741-8A88-70A7A3693290}"/>
                  </a:ext>
                </a:extLst>
              </p:cNvPr>
              <p:cNvSpPr txBox="1"/>
              <p:nvPr/>
            </p:nvSpPr>
            <p:spPr>
              <a:xfrm>
                <a:off x="-997402" y="1768198"/>
                <a:ext cx="4692309" cy="99264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RU" sz="20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RU" sz="2000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RU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RU" sz="2000" i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en-RU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RU" sz="2000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RU" sz="2000" i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RU" sz="2000" i="1">
                              <a:latin typeface="Cambria Math" panose="02040503050406030204" pitchFamily="18" charset="0"/>
                            </a:rPr>
                            <m:t>𝐿</m:t>
                          </m:r>
                        </m:sup>
                        <m:e>
                          <m:sSub>
                            <m:sSubPr>
                              <m:ctrlPr>
                                <a:rPr lang="en-RU" sz="20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en-RU" sz="20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RU" sz="2000" i="1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e>
                                <m:sub>
                                  <m:r>
                                    <a:rPr lang="en-RU" sz="2000" i="1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en-RU" sz="2000" i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RU" sz="20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RU" sz="20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RU" sz="20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87BC0A4-67D2-2741-8A88-70A7A36932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997402" y="1768198"/>
                <a:ext cx="4692309" cy="992644"/>
              </a:xfrm>
              <a:prstGeom prst="rect">
                <a:avLst/>
              </a:prstGeom>
              <a:blipFill>
                <a:blip r:embed="rId3"/>
                <a:stretch>
                  <a:fillRect t="-94937" b="-14430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895303B-3FFD-C34B-B216-25B002820071}"/>
                  </a:ext>
                </a:extLst>
              </p:cNvPr>
              <p:cNvSpPr txBox="1"/>
              <p:nvPr/>
            </p:nvSpPr>
            <p:spPr>
              <a:xfrm>
                <a:off x="-1608419" y="3738351"/>
                <a:ext cx="5072448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RU" sz="18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RU" sz="1800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RU" sz="1800" i="1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≡</m:t>
                      </m:r>
                      <m:r>
                        <a:rPr lang="en-US" sz="1800" b="0" i="0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RU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895303B-3FFD-C34B-B216-25B0028200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608419" y="3738351"/>
                <a:ext cx="5072448" cy="391646"/>
              </a:xfrm>
              <a:prstGeom prst="rect">
                <a:avLst/>
              </a:prstGeom>
              <a:blipFill>
                <a:blip r:embed="rId4"/>
                <a:stretch>
                  <a:fillRect b="-967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2B1F113-0176-5F47-9E89-7A6D8575E57F}"/>
                  </a:ext>
                </a:extLst>
              </p:cNvPr>
              <p:cNvSpPr txBox="1"/>
              <p:nvPr/>
            </p:nvSpPr>
            <p:spPr>
              <a:xfrm>
                <a:off x="-1608419" y="2876062"/>
                <a:ext cx="5245442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RU" sz="18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RU" sz="1800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RU" sz="1800" i="1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=0, 1</m:t>
                      </m:r>
                    </m:oMath>
                  </m:oMathPara>
                </a14:m>
                <a:endParaRPr lang="en-RU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2B1F113-0176-5F47-9E89-7A6D8575E5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608419" y="2876062"/>
                <a:ext cx="5245442" cy="391646"/>
              </a:xfrm>
              <a:prstGeom prst="rect">
                <a:avLst/>
              </a:prstGeom>
              <a:blipFill>
                <a:blip r:embed="rId5"/>
                <a:stretch>
                  <a:fillRect b="-9375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0239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30" grpId="0"/>
      <p:bldP spid="33" grpId="0"/>
      <p:bldP spid="36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230B3-F2E6-BA48-8B48-0D0227B7374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29872" y="596800"/>
            <a:ext cx="6703657" cy="642938"/>
          </a:xfrm>
        </p:spPr>
        <p:txBody>
          <a:bodyPr>
            <a:noAutofit/>
          </a:bodyPr>
          <a:lstStyle/>
          <a:p>
            <a:r>
              <a:rPr lang="ru-RU" sz="3200" dirty="0">
                <a:solidFill>
                  <a:srgbClr val="C00000"/>
                </a:solidFill>
              </a:rPr>
              <a:t>Дрейф и отбор: </a:t>
            </a:r>
            <a:br>
              <a:rPr lang="ru-RU" sz="3200" dirty="0">
                <a:solidFill>
                  <a:srgbClr val="C00000"/>
                </a:solidFill>
              </a:rPr>
            </a:br>
            <a:r>
              <a:rPr lang="ru-RU" sz="3200" dirty="0">
                <a:solidFill>
                  <a:srgbClr val="C00000"/>
                </a:solidFill>
              </a:rPr>
              <a:t>Метод разломанной палки</a:t>
            </a:r>
            <a:endParaRPr lang="en-FR" sz="3200" dirty="0">
              <a:solidFill>
                <a:srgbClr val="C0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634805-71D9-324F-B37B-79A15968D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434" y="1672814"/>
            <a:ext cx="4075128" cy="27678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6FD058-649E-6A45-BE34-78A9E12AC05B}"/>
              </a:ext>
            </a:extLst>
          </p:cNvPr>
          <p:cNvSpPr txBox="1"/>
          <p:nvPr/>
        </p:nvSpPr>
        <p:spPr>
          <a:xfrm>
            <a:off x="3615973" y="1295041"/>
            <a:ext cx="11608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600"/>
              <a:t>L </a:t>
            </a:r>
            <a:r>
              <a:rPr lang="ru-RU" sz="1600" dirty="0"/>
              <a:t>локусов</a:t>
            </a:r>
            <a:endParaRPr lang="en-FR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34D646-9606-4247-8784-672649BC66C0}"/>
              </a:ext>
            </a:extLst>
          </p:cNvPr>
          <p:cNvSpPr txBox="1"/>
          <p:nvPr/>
        </p:nvSpPr>
        <p:spPr>
          <a:xfrm rot="16200000">
            <a:off x="1055533" y="2844776"/>
            <a:ext cx="12698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600"/>
              <a:t>N </a:t>
            </a:r>
            <a:r>
              <a:rPr lang="ru-RU" sz="1600" dirty="0"/>
              <a:t>геномов</a:t>
            </a:r>
            <a:endParaRPr lang="en-FR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4F4C75-6C70-3F45-ADC4-F824CE52856C}"/>
              </a:ext>
            </a:extLst>
          </p:cNvPr>
          <p:cNvSpPr txBox="1"/>
          <p:nvPr/>
        </p:nvSpPr>
        <p:spPr>
          <a:xfrm rot="16200000">
            <a:off x="5341261" y="2912815"/>
            <a:ext cx="23230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/>
              <a:t>Приспособленность</a:t>
            </a:r>
            <a:endParaRPr lang="en-FR" sz="16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505252B-77C9-1F40-B0F7-AD6186BCCE5B}"/>
              </a:ext>
            </a:extLst>
          </p:cNvPr>
          <p:cNvCxnSpPr/>
          <p:nvPr/>
        </p:nvCxnSpPr>
        <p:spPr>
          <a:xfrm>
            <a:off x="2070129" y="1639629"/>
            <a:ext cx="38085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AFA7494-E35B-2049-8EE7-13D48DAFE799}"/>
              </a:ext>
            </a:extLst>
          </p:cNvPr>
          <p:cNvCxnSpPr>
            <a:cxnSpLocks/>
          </p:cNvCxnSpPr>
          <p:nvPr/>
        </p:nvCxnSpPr>
        <p:spPr>
          <a:xfrm>
            <a:off x="1899151" y="1744264"/>
            <a:ext cx="0" cy="2539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A0A59D4-4D37-0544-8924-260603BFF05C}"/>
              </a:ext>
            </a:extLst>
          </p:cNvPr>
          <p:cNvCxnSpPr>
            <a:cxnSpLocks/>
          </p:cNvCxnSpPr>
          <p:nvPr/>
        </p:nvCxnSpPr>
        <p:spPr>
          <a:xfrm>
            <a:off x="6724135" y="1744262"/>
            <a:ext cx="0" cy="2539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19E8F14-2A35-9A4F-B2C3-5FA018A9F678}"/>
              </a:ext>
            </a:extLst>
          </p:cNvPr>
          <p:cNvCxnSpPr>
            <a:cxnSpLocks/>
          </p:cNvCxnSpPr>
          <p:nvPr/>
        </p:nvCxnSpPr>
        <p:spPr>
          <a:xfrm>
            <a:off x="2075558" y="5410152"/>
            <a:ext cx="577826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02D2719-C8FF-A843-84D7-2089AE202E1C}"/>
              </a:ext>
            </a:extLst>
          </p:cNvPr>
          <p:cNvCxnSpPr>
            <a:cxnSpLocks/>
          </p:cNvCxnSpPr>
          <p:nvPr/>
        </p:nvCxnSpPr>
        <p:spPr>
          <a:xfrm flipV="1">
            <a:off x="2075558" y="5218695"/>
            <a:ext cx="0" cy="197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C315789-0536-8A43-9F6A-5FCB21508578}"/>
              </a:ext>
            </a:extLst>
          </p:cNvPr>
          <p:cNvCxnSpPr>
            <a:cxnSpLocks/>
          </p:cNvCxnSpPr>
          <p:nvPr/>
        </p:nvCxnSpPr>
        <p:spPr>
          <a:xfrm flipV="1">
            <a:off x="2379678" y="5218695"/>
            <a:ext cx="0" cy="197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A9192BC-72EB-A14A-8E3F-C60592C6BEA0}"/>
              </a:ext>
            </a:extLst>
          </p:cNvPr>
          <p:cNvCxnSpPr>
            <a:cxnSpLocks/>
          </p:cNvCxnSpPr>
          <p:nvPr/>
        </p:nvCxnSpPr>
        <p:spPr>
          <a:xfrm flipV="1">
            <a:off x="2668379" y="5218695"/>
            <a:ext cx="0" cy="197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D64F660-0561-4040-B00F-15ADA3653D2C}"/>
              </a:ext>
            </a:extLst>
          </p:cNvPr>
          <p:cNvCxnSpPr>
            <a:cxnSpLocks/>
          </p:cNvCxnSpPr>
          <p:nvPr/>
        </p:nvCxnSpPr>
        <p:spPr>
          <a:xfrm flipV="1">
            <a:off x="2987916" y="5218695"/>
            <a:ext cx="0" cy="197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F225956-DD38-B44F-B390-B242968EBC2B}"/>
              </a:ext>
            </a:extLst>
          </p:cNvPr>
          <p:cNvCxnSpPr>
            <a:cxnSpLocks/>
          </p:cNvCxnSpPr>
          <p:nvPr/>
        </p:nvCxnSpPr>
        <p:spPr>
          <a:xfrm flipV="1">
            <a:off x="3292035" y="5218695"/>
            <a:ext cx="0" cy="197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912E2CB-3F44-7542-AABC-0D7C69FEE025}"/>
              </a:ext>
            </a:extLst>
          </p:cNvPr>
          <p:cNvCxnSpPr>
            <a:cxnSpLocks/>
          </p:cNvCxnSpPr>
          <p:nvPr/>
        </p:nvCxnSpPr>
        <p:spPr>
          <a:xfrm flipV="1">
            <a:off x="3603863" y="5218695"/>
            <a:ext cx="0" cy="197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C4DFD75-4993-D74A-9D00-9D3615C88F76}"/>
              </a:ext>
            </a:extLst>
          </p:cNvPr>
          <p:cNvCxnSpPr>
            <a:cxnSpLocks/>
          </p:cNvCxnSpPr>
          <p:nvPr/>
        </p:nvCxnSpPr>
        <p:spPr>
          <a:xfrm flipV="1">
            <a:off x="3900273" y="5218695"/>
            <a:ext cx="0" cy="197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4A0F191-CCC4-864B-BDE6-4380B565E084}"/>
              </a:ext>
            </a:extLst>
          </p:cNvPr>
          <p:cNvCxnSpPr>
            <a:cxnSpLocks/>
          </p:cNvCxnSpPr>
          <p:nvPr/>
        </p:nvCxnSpPr>
        <p:spPr>
          <a:xfrm flipV="1">
            <a:off x="4204393" y="5218695"/>
            <a:ext cx="0" cy="197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A1431A1-10E1-B14C-937E-7BAF0D96AA93}"/>
              </a:ext>
            </a:extLst>
          </p:cNvPr>
          <p:cNvCxnSpPr>
            <a:cxnSpLocks/>
          </p:cNvCxnSpPr>
          <p:nvPr/>
        </p:nvCxnSpPr>
        <p:spPr>
          <a:xfrm flipV="1">
            <a:off x="4508512" y="5218695"/>
            <a:ext cx="0" cy="197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30FBAED-33C5-4741-B081-6C384648EE33}"/>
              </a:ext>
            </a:extLst>
          </p:cNvPr>
          <p:cNvCxnSpPr>
            <a:cxnSpLocks/>
          </p:cNvCxnSpPr>
          <p:nvPr/>
        </p:nvCxnSpPr>
        <p:spPr>
          <a:xfrm flipV="1">
            <a:off x="4828049" y="5218695"/>
            <a:ext cx="0" cy="197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393A3D4-9E2D-FE44-A320-B41875135DA2}"/>
              </a:ext>
            </a:extLst>
          </p:cNvPr>
          <p:cNvCxnSpPr>
            <a:cxnSpLocks/>
          </p:cNvCxnSpPr>
          <p:nvPr/>
        </p:nvCxnSpPr>
        <p:spPr>
          <a:xfrm flipV="1">
            <a:off x="5116750" y="5218695"/>
            <a:ext cx="0" cy="197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71B49AA-A4C0-4842-A567-DC69D6E556F3}"/>
              </a:ext>
            </a:extLst>
          </p:cNvPr>
          <p:cNvCxnSpPr>
            <a:cxnSpLocks/>
          </p:cNvCxnSpPr>
          <p:nvPr/>
        </p:nvCxnSpPr>
        <p:spPr>
          <a:xfrm flipV="1">
            <a:off x="5420870" y="5218695"/>
            <a:ext cx="0" cy="197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07EA180-BDBE-2F4B-9DB1-C657BC6E3EE8}"/>
              </a:ext>
            </a:extLst>
          </p:cNvPr>
          <p:cNvCxnSpPr>
            <a:cxnSpLocks/>
          </p:cNvCxnSpPr>
          <p:nvPr/>
        </p:nvCxnSpPr>
        <p:spPr>
          <a:xfrm flipV="1">
            <a:off x="5724989" y="5218695"/>
            <a:ext cx="0" cy="197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03B3362-EE93-6440-81F2-D4526B12A5EE}"/>
              </a:ext>
            </a:extLst>
          </p:cNvPr>
          <p:cNvCxnSpPr>
            <a:cxnSpLocks/>
          </p:cNvCxnSpPr>
          <p:nvPr/>
        </p:nvCxnSpPr>
        <p:spPr>
          <a:xfrm flipV="1">
            <a:off x="6029108" y="5218695"/>
            <a:ext cx="0" cy="197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520AC33-CAC4-FE4B-98DA-3FAF94508301}"/>
              </a:ext>
            </a:extLst>
          </p:cNvPr>
          <p:cNvCxnSpPr>
            <a:cxnSpLocks/>
          </p:cNvCxnSpPr>
          <p:nvPr/>
        </p:nvCxnSpPr>
        <p:spPr>
          <a:xfrm flipV="1">
            <a:off x="6310101" y="5218695"/>
            <a:ext cx="0" cy="197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351B7BD-EE9B-EE4D-952C-1DA6825C7F86}"/>
              </a:ext>
            </a:extLst>
          </p:cNvPr>
          <p:cNvCxnSpPr>
            <a:cxnSpLocks/>
          </p:cNvCxnSpPr>
          <p:nvPr/>
        </p:nvCxnSpPr>
        <p:spPr>
          <a:xfrm flipV="1">
            <a:off x="6637347" y="5218695"/>
            <a:ext cx="0" cy="197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5E3A9FD-FA8C-5C4F-AE71-F24BA2353B6B}"/>
              </a:ext>
            </a:extLst>
          </p:cNvPr>
          <p:cNvCxnSpPr>
            <a:cxnSpLocks/>
          </p:cNvCxnSpPr>
          <p:nvPr/>
        </p:nvCxnSpPr>
        <p:spPr>
          <a:xfrm flipV="1">
            <a:off x="6964592" y="5218695"/>
            <a:ext cx="0" cy="197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A02C3FD-61BE-8249-ACA1-C6A9687B54D3}"/>
              </a:ext>
            </a:extLst>
          </p:cNvPr>
          <p:cNvCxnSpPr>
            <a:cxnSpLocks/>
          </p:cNvCxnSpPr>
          <p:nvPr/>
        </p:nvCxnSpPr>
        <p:spPr>
          <a:xfrm flipV="1">
            <a:off x="7245585" y="5218695"/>
            <a:ext cx="0" cy="197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D843EF6-8AED-164F-9269-38E9BDAC2648}"/>
              </a:ext>
            </a:extLst>
          </p:cNvPr>
          <p:cNvCxnSpPr>
            <a:cxnSpLocks/>
          </p:cNvCxnSpPr>
          <p:nvPr/>
        </p:nvCxnSpPr>
        <p:spPr>
          <a:xfrm flipV="1">
            <a:off x="7549704" y="5218695"/>
            <a:ext cx="0" cy="197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9532F81-B4D2-3242-B4E2-04492A1C985E}"/>
              </a:ext>
            </a:extLst>
          </p:cNvPr>
          <p:cNvCxnSpPr>
            <a:cxnSpLocks/>
          </p:cNvCxnSpPr>
          <p:nvPr/>
        </p:nvCxnSpPr>
        <p:spPr>
          <a:xfrm flipV="1">
            <a:off x="7853819" y="5218695"/>
            <a:ext cx="0" cy="1972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A614ABE-8C93-294B-A141-8EEB341F1496}"/>
              </a:ext>
            </a:extLst>
          </p:cNvPr>
          <p:cNvSpPr txBox="1"/>
          <p:nvPr/>
        </p:nvSpPr>
        <p:spPr>
          <a:xfrm>
            <a:off x="4385504" y="5509337"/>
            <a:ext cx="12698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600"/>
              <a:t>N </a:t>
            </a:r>
            <a:r>
              <a:rPr lang="ru-RU" sz="1600" dirty="0"/>
              <a:t>геномов</a:t>
            </a:r>
            <a:endParaRPr lang="en-FR" sz="160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D3978E3-300C-0D42-BA58-1E64C8A65A2D}"/>
              </a:ext>
            </a:extLst>
          </p:cNvPr>
          <p:cNvSpPr/>
          <p:nvPr/>
        </p:nvSpPr>
        <p:spPr>
          <a:xfrm>
            <a:off x="7653047" y="5306787"/>
            <a:ext cx="57527" cy="6172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sz="160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0413AE5-78B0-1243-AC61-CDA9709BBADD}"/>
              </a:ext>
            </a:extLst>
          </p:cNvPr>
          <p:cNvSpPr/>
          <p:nvPr/>
        </p:nvSpPr>
        <p:spPr>
          <a:xfrm>
            <a:off x="3412837" y="5306787"/>
            <a:ext cx="57527" cy="6172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sz="160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C6B3AA5E-0440-4445-9C8A-A82CD280FE67}"/>
              </a:ext>
            </a:extLst>
          </p:cNvPr>
          <p:cNvSpPr/>
          <p:nvPr/>
        </p:nvSpPr>
        <p:spPr>
          <a:xfrm>
            <a:off x="2261681" y="5306787"/>
            <a:ext cx="57527" cy="6172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sz="160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EE01A11E-B8E1-E545-8B8E-9299275F08EF}"/>
              </a:ext>
            </a:extLst>
          </p:cNvPr>
          <p:cNvSpPr/>
          <p:nvPr/>
        </p:nvSpPr>
        <p:spPr>
          <a:xfrm>
            <a:off x="3083481" y="5306787"/>
            <a:ext cx="57527" cy="6172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sz="1600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9C89F863-D162-164E-9938-2CF92EB6668A}"/>
              </a:ext>
            </a:extLst>
          </p:cNvPr>
          <p:cNvSpPr/>
          <p:nvPr/>
        </p:nvSpPr>
        <p:spPr>
          <a:xfrm>
            <a:off x="3013647" y="5306787"/>
            <a:ext cx="57527" cy="6172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sz="160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3F8C7D72-4E39-4C47-8010-454DB695C56D}"/>
              </a:ext>
            </a:extLst>
          </p:cNvPr>
          <p:cNvSpPr/>
          <p:nvPr/>
        </p:nvSpPr>
        <p:spPr>
          <a:xfrm>
            <a:off x="3176362" y="5306787"/>
            <a:ext cx="57527" cy="6172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sz="1600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D1480EC9-0AA3-674E-976D-5A12635D2A7D}"/>
              </a:ext>
            </a:extLst>
          </p:cNvPr>
          <p:cNvSpPr/>
          <p:nvPr/>
        </p:nvSpPr>
        <p:spPr>
          <a:xfrm>
            <a:off x="2760476" y="5306787"/>
            <a:ext cx="57527" cy="6172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sz="1600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D030CE59-3687-CD4D-B50E-AE551D398690}"/>
              </a:ext>
            </a:extLst>
          </p:cNvPr>
          <p:cNvSpPr/>
          <p:nvPr/>
        </p:nvSpPr>
        <p:spPr>
          <a:xfrm>
            <a:off x="6659978" y="5306787"/>
            <a:ext cx="57527" cy="6172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sz="1600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26A32A33-6818-0A45-9CA3-01B557DCBFCC}"/>
              </a:ext>
            </a:extLst>
          </p:cNvPr>
          <p:cNvSpPr/>
          <p:nvPr/>
        </p:nvSpPr>
        <p:spPr>
          <a:xfrm>
            <a:off x="7381672" y="5306787"/>
            <a:ext cx="57527" cy="6172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sz="1600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3161D428-702F-EB4C-A1FC-0D0D15E1F833}"/>
              </a:ext>
            </a:extLst>
          </p:cNvPr>
          <p:cNvSpPr/>
          <p:nvPr/>
        </p:nvSpPr>
        <p:spPr>
          <a:xfrm>
            <a:off x="5908963" y="5306787"/>
            <a:ext cx="57527" cy="6172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sz="160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69AA7894-4857-074A-A424-EF9FA00854C8}"/>
              </a:ext>
            </a:extLst>
          </p:cNvPr>
          <p:cNvSpPr/>
          <p:nvPr/>
        </p:nvSpPr>
        <p:spPr>
          <a:xfrm>
            <a:off x="4576432" y="5306787"/>
            <a:ext cx="57527" cy="6172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sz="1600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CB98D329-4485-F846-AA8E-0F49332E056B}"/>
              </a:ext>
            </a:extLst>
          </p:cNvPr>
          <p:cNvSpPr/>
          <p:nvPr/>
        </p:nvSpPr>
        <p:spPr>
          <a:xfrm>
            <a:off x="6826441" y="5306787"/>
            <a:ext cx="57527" cy="6172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sz="1600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4389FE2A-7313-6547-ADD0-56B67578A7E8}"/>
              </a:ext>
            </a:extLst>
          </p:cNvPr>
          <p:cNvSpPr/>
          <p:nvPr/>
        </p:nvSpPr>
        <p:spPr>
          <a:xfrm>
            <a:off x="6113095" y="5306787"/>
            <a:ext cx="57527" cy="6172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sz="1600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0FB41173-BB41-F046-A600-CE288EFC5D8D}"/>
              </a:ext>
            </a:extLst>
          </p:cNvPr>
          <p:cNvSpPr/>
          <p:nvPr/>
        </p:nvSpPr>
        <p:spPr>
          <a:xfrm>
            <a:off x="7295982" y="5306787"/>
            <a:ext cx="57527" cy="6172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sz="160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66A1D713-54D6-CB47-8803-DF933268ABEA}"/>
              </a:ext>
            </a:extLst>
          </p:cNvPr>
          <p:cNvSpPr/>
          <p:nvPr/>
        </p:nvSpPr>
        <p:spPr>
          <a:xfrm>
            <a:off x="4081701" y="5306787"/>
            <a:ext cx="57527" cy="6172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sz="160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F3500CF5-96FD-9448-B2CC-C9747931A347}"/>
              </a:ext>
            </a:extLst>
          </p:cNvPr>
          <p:cNvSpPr/>
          <p:nvPr/>
        </p:nvSpPr>
        <p:spPr>
          <a:xfrm>
            <a:off x="3963683" y="5306787"/>
            <a:ext cx="57527" cy="6172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sz="1600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87B00D49-CFA8-D340-BBCD-6F6263773995}"/>
              </a:ext>
            </a:extLst>
          </p:cNvPr>
          <p:cNvSpPr/>
          <p:nvPr/>
        </p:nvSpPr>
        <p:spPr>
          <a:xfrm>
            <a:off x="5183924" y="5306787"/>
            <a:ext cx="57527" cy="6172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sz="1600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3DC66994-1F90-0646-A166-BA4C12D22721}"/>
              </a:ext>
            </a:extLst>
          </p:cNvPr>
          <p:cNvSpPr/>
          <p:nvPr/>
        </p:nvSpPr>
        <p:spPr>
          <a:xfrm>
            <a:off x="6409548" y="5306787"/>
            <a:ext cx="57527" cy="6172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sz="1600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0D715810-BDC6-594D-8727-4D7256A307C4}"/>
              </a:ext>
            </a:extLst>
          </p:cNvPr>
          <p:cNvSpPr/>
          <p:nvPr/>
        </p:nvSpPr>
        <p:spPr>
          <a:xfrm>
            <a:off x="5780319" y="5306787"/>
            <a:ext cx="57527" cy="6172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sz="1600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2CCA812B-5672-DD4A-BB9C-3D960321614E}"/>
              </a:ext>
            </a:extLst>
          </p:cNvPr>
          <p:cNvSpPr/>
          <p:nvPr/>
        </p:nvSpPr>
        <p:spPr>
          <a:xfrm>
            <a:off x="5302397" y="5306787"/>
            <a:ext cx="57527" cy="6172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 sz="160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CF6B530-C5A5-AE4A-BF82-B3BA2BA229FD}"/>
              </a:ext>
            </a:extLst>
          </p:cNvPr>
          <p:cNvSpPr txBox="1"/>
          <p:nvPr/>
        </p:nvSpPr>
        <p:spPr>
          <a:xfrm>
            <a:off x="3587966" y="4641979"/>
            <a:ext cx="24801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1600">
                <a:solidFill>
                  <a:srgbClr val="0070C0"/>
                </a:solidFill>
              </a:rPr>
              <a:t>N </a:t>
            </a:r>
            <a:r>
              <a:rPr lang="ru-RU" sz="1600" dirty="0">
                <a:solidFill>
                  <a:srgbClr val="0070C0"/>
                </a:solidFill>
              </a:rPr>
              <a:t>случайных значений</a:t>
            </a:r>
            <a:endParaRPr lang="en-FR" sz="1600" dirty="0">
              <a:solidFill>
                <a:srgbClr val="0070C0"/>
              </a:solidFill>
            </a:endParaRP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D3A4CAAD-F184-654F-B416-C6197168FFF5}"/>
              </a:ext>
            </a:extLst>
          </p:cNvPr>
          <p:cNvCxnSpPr>
            <a:cxnSpLocks/>
          </p:cNvCxnSpPr>
          <p:nvPr/>
        </p:nvCxnSpPr>
        <p:spPr>
          <a:xfrm>
            <a:off x="3013648" y="5570220"/>
            <a:ext cx="27838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47ED1D8-E726-6B4F-9984-130F287FB8E6}"/>
              </a:ext>
            </a:extLst>
          </p:cNvPr>
          <p:cNvSpPr txBox="1"/>
          <p:nvPr/>
        </p:nvSpPr>
        <p:spPr>
          <a:xfrm>
            <a:off x="2868148" y="5724449"/>
            <a:ext cx="7377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2000"/>
              <a:t>Ae</a:t>
            </a:r>
            <a:r>
              <a:rPr lang="en-FR" sz="2000" baseline="30000"/>
              <a:t>W</a:t>
            </a:r>
            <a:r>
              <a:rPr lang="en-US" sz="2000" baseline="30000" dirty="0" err="1"/>
              <a:t>i</a:t>
            </a:r>
            <a:endParaRPr lang="en-FR" sz="2000" baseline="300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23FABF5-0839-E244-8F30-34A289164724}"/>
              </a:ext>
            </a:extLst>
          </p:cNvPr>
          <p:cNvSpPr txBox="1"/>
          <p:nvPr/>
        </p:nvSpPr>
        <p:spPr>
          <a:xfrm>
            <a:off x="6776197" y="2682181"/>
            <a:ext cx="5485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FR" sz="2000"/>
              <a:t>e</a:t>
            </a:r>
            <a:r>
              <a:rPr lang="en-FR" sz="2000" baseline="30000"/>
              <a:t>W</a:t>
            </a:r>
            <a:r>
              <a:rPr lang="en-US" sz="2000" baseline="30000" dirty="0" err="1"/>
              <a:t>i</a:t>
            </a:r>
            <a:endParaRPr lang="en-FR" sz="2000" baseline="30000" dirty="0"/>
          </a:p>
        </p:txBody>
      </p:sp>
    </p:spTree>
    <p:extLst>
      <p:ext uri="{BB962C8B-B14F-4D97-AF65-F5344CB8AC3E}">
        <p14:creationId xmlns:p14="http://schemas.microsoft.com/office/powerpoint/2010/main" val="2465823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82762-BBBA-004F-80B2-2B87E3AA6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638" y="1655805"/>
            <a:ext cx="7015609" cy="3093995"/>
          </a:xfrm>
        </p:spPr>
        <p:txBody>
          <a:bodyPr/>
          <a:lstStyle/>
          <a:p>
            <a:r>
              <a:rPr lang="ru-RU" dirty="0"/>
              <a:t>Стохастическое моделирование </a:t>
            </a:r>
            <a:br>
              <a:rPr lang="ru-RU" dirty="0"/>
            </a:br>
            <a:r>
              <a:rPr lang="ru-RU" dirty="0"/>
              <a:t>1 локуса: </a:t>
            </a:r>
            <a:br>
              <a:rPr lang="ru-RU"/>
            </a:br>
            <a:r>
              <a:rPr lang="ru-RU"/>
              <a:t>код и </a:t>
            </a:r>
            <a:r>
              <a:rPr lang="ru-RU" dirty="0"/>
              <a:t>результаты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3717544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DE389-5809-9846-9140-245176ACCAD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81128" y="-169668"/>
            <a:ext cx="6508750" cy="1143000"/>
          </a:xfrm>
        </p:spPr>
        <p:txBody>
          <a:bodyPr/>
          <a:lstStyle/>
          <a:p>
            <a:r>
              <a:rPr lang="ru-RU" sz="2800" dirty="0"/>
              <a:t>Код на </a:t>
            </a:r>
            <a:r>
              <a:rPr lang="en-US" sz="2800" dirty="0"/>
              <a:t>MATLAB</a:t>
            </a:r>
            <a:r>
              <a:rPr lang="ru-RU" sz="2800" dirty="0"/>
              <a:t> для </a:t>
            </a:r>
            <a:r>
              <a:rPr lang="ru-RU" sz="2800" dirty="0" err="1"/>
              <a:t>однолокусного</a:t>
            </a:r>
            <a:r>
              <a:rPr lang="ru-RU" sz="2800" dirty="0"/>
              <a:t> Монте Карло</a:t>
            </a:r>
            <a:r>
              <a:rPr lang="en-US" sz="2800" dirty="0"/>
              <a:t> </a:t>
            </a:r>
            <a:endParaRPr lang="en-RU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203682-8220-B348-8EE0-E2FE41489A25}"/>
              </a:ext>
            </a:extLst>
          </p:cNvPr>
          <p:cNvSpPr txBox="1"/>
          <p:nvPr/>
        </p:nvSpPr>
        <p:spPr>
          <a:xfrm>
            <a:off x="798393" y="806355"/>
            <a:ext cx="7376615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228B22"/>
                </a:solidFill>
                <a:effectLst/>
                <a:latin typeface="Courier" pitchFamily="2" charset="0"/>
              </a:rPr>
              <a:t> </a:t>
            </a:r>
          </a:p>
          <a:p>
            <a:r>
              <a:rPr lang="en-GB" dirty="0">
                <a:solidFill>
                  <a:srgbClr val="228B22"/>
                </a:solidFill>
                <a:effectLst/>
                <a:latin typeface="Courier" pitchFamily="2" charset="0"/>
              </a:rPr>
              <a:t>% Parameters</a:t>
            </a:r>
          </a:p>
          <a:p>
            <a:r>
              <a:rPr lang="en-GB" dirty="0">
                <a:solidFill>
                  <a:srgbClr val="000000"/>
                </a:solidFill>
                <a:effectLst/>
                <a:latin typeface="Courier" pitchFamily="2" charset="0"/>
              </a:rPr>
              <a:t>N=100; </a:t>
            </a:r>
            <a:r>
              <a:rPr lang="en-GB" dirty="0">
                <a:solidFill>
                  <a:srgbClr val="228B22"/>
                </a:solidFill>
                <a:effectLst/>
                <a:latin typeface="Courier" pitchFamily="2" charset="0"/>
              </a:rPr>
              <a:t>% population size</a:t>
            </a:r>
          </a:p>
          <a:p>
            <a:r>
              <a:rPr lang="en-GB" dirty="0">
                <a:solidFill>
                  <a:srgbClr val="000000"/>
                </a:solidFill>
                <a:effectLst/>
                <a:latin typeface="Courier" pitchFamily="2" charset="0"/>
              </a:rPr>
              <a:t>s=-0.1;  </a:t>
            </a:r>
            <a:r>
              <a:rPr lang="en-GB" dirty="0">
                <a:solidFill>
                  <a:srgbClr val="228B22"/>
                </a:solidFill>
                <a:effectLst/>
                <a:latin typeface="Courier" pitchFamily="2" charset="0"/>
              </a:rPr>
              <a:t>% selection coefficient</a:t>
            </a:r>
          </a:p>
          <a:p>
            <a:r>
              <a:rPr lang="en-GB" dirty="0">
                <a:solidFill>
                  <a:srgbClr val="000000"/>
                </a:solidFill>
                <a:effectLst/>
                <a:latin typeface="Courier" pitchFamily="2" charset="0"/>
              </a:rPr>
              <a:t>mu=0;    </a:t>
            </a:r>
            <a:r>
              <a:rPr lang="en-GB" dirty="0">
                <a:solidFill>
                  <a:srgbClr val="228B22"/>
                </a:solidFill>
                <a:effectLst/>
                <a:latin typeface="Courier" pitchFamily="2" charset="0"/>
              </a:rPr>
              <a:t>% mutation rate</a:t>
            </a:r>
          </a:p>
          <a:p>
            <a:r>
              <a:rPr lang="en-GB" dirty="0">
                <a:effectLst/>
                <a:latin typeface="Courier" pitchFamily="2" charset="0"/>
              </a:rPr>
              <a:t>T=50;</a:t>
            </a:r>
          </a:p>
          <a:p>
            <a:r>
              <a:rPr lang="en-GB" dirty="0">
                <a:effectLst/>
                <a:latin typeface="Courier" pitchFamily="2" charset="0"/>
              </a:rPr>
              <a:t>run=4;</a:t>
            </a:r>
          </a:p>
          <a:p>
            <a:r>
              <a:rPr lang="en-GB" dirty="0" err="1">
                <a:effectLst/>
                <a:latin typeface="Courier" pitchFamily="2" charset="0"/>
              </a:rPr>
              <a:t>rng</a:t>
            </a:r>
            <a:r>
              <a:rPr lang="en-GB" dirty="0">
                <a:effectLst/>
                <a:latin typeface="Courier" pitchFamily="2" charset="0"/>
              </a:rPr>
              <a:t>(run)</a:t>
            </a:r>
          </a:p>
          <a:p>
            <a:r>
              <a:rPr lang="en-GB" dirty="0">
                <a:effectLst/>
                <a:latin typeface="Courier" pitchFamily="2" charset="0"/>
              </a:rPr>
              <a:t> </a:t>
            </a:r>
          </a:p>
          <a:p>
            <a:r>
              <a:rPr lang="en-GB" dirty="0">
                <a:solidFill>
                  <a:srgbClr val="228B22"/>
                </a:solidFill>
                <a:effectLst/>
                <a:latin typeface="Courier" pitchFamily="2" charset="0"/>
              </a:rPr>
              <a:t>% Initial allele frequency</a:t>
            </a:r>
          </a:p>
          <a:p>
            <a:r>
              <a:rPr lang="en-GB" dirty="0">
                <a:effectLst/>
                <a:latin typeface="Courier" pitchFamily="2" charset="0"/>
              </a:rPr>
              <a:t>f0=1.0/N;</a:t>
            </a:r>
          </a:p>
          <a:p>
            <a:r>
              <a:rPr lang="en-GB" dirty="0">
                <a:effectLst/>
                <a:latin typeface="Courier" pitchFamily="2" charset="0"/>
              </a:rPr>
              <a:t>n=zeros(1,T);</a:t>
            </a:r>
          </a:p>
          <a:p>
            <a:r>
              <a:rPr lang="en-GB" dirty="0">
                <a:effectLst/>
                <a:latin typeface="Courier" pitchFamily="2" charset="0"/>
              </a:rPr>
              <a:t>n(1)=round(N*f0);</a:t>
            </a:r>
          </a:p>
          <a:p>
            <a:r>
              <a:rPr lang="en-GB" dirty="0">
                <a:effectLst/>
                <a:latin typeface="Courier" pitchFamily="2" charset="0"/>
              </a:rPr>
              <a:t> </a:t>
            </a:r>
          </a:p>
          <a:p>
            <a:r>
              <a:rPr lang="en-GB" dirty="0">
                <a:solidFill>
                  <a:srgbClr val="228B22"/>
                </a:solidFill>
                <a:effectLst/>
                <a:latin typeface="Courier" pitchFamily="2" charset="0"/>
              </a:rPr>
              <a:t>% deterministic limit for f0=1 for comparison</a:t>
            </a:r>
          </a:p>
          <a:p>
            <a:r>
              <a:rPr lang="en-GB" dirty="0">
                <a:effectLst/>
                <a:latin typeface="Courier" pitchFamily="2" charset="0"/>
              </a:rPr>
              <a:t>t50=1/s*log(s/mu);</a:t>
            </a:r>
          </a:p>
          <a:p>
            <a:r>
              <a:rPr lang="en-GB" dirty="0">
                <a:effectLst/>
                <a:latin typeface="Courier" pitchFamily="2" charset="0"/>
              </a:rPr>
              <a:t>t1=1:T;</a:t>
            </a:r>
          </a:p>
          <a:p>
            <a:r>
              <a:rPr lang="en-GB" dirty="0" err="1">
                <a:effectLst/>
                <a:latin typeface="Courier" pitchFamily="2" charset="0"/>
              </a:rPr>
              <a:t>ndet</a:t>
            </a:r>
            <a:r>
              <a:rPr lang="en-GB" dirty="0">
                <a:effectLst/>
                <a:latin typeface="Courier" pitchFamily="2" charset="0"/>
              </a:rPr>
              <a:t>=N*(mu/s+(1-mu/s)*(1+exp(s*(t1-t50))).^(-1));</a:t>
            </a:r>
          </a:p>
        </p:txBody>
      </p:sp>
    </p:spTree>
    <p:extLst>
      <p:ext uri="{BB962C8B-B14F-4D97-AF65-F5344CB8AC3E}">
        <p14:creationId xmlns:p14="http://schemas.microsoft.com/office/powerpoint/2010/main" val="569459082"/>
      </p:ext>
    </p:extLst>
  </p:cSld>
  <p:clrMapOvr>
    <a:masterClrMapping/>
  </p:clrMapOvr>
</p:sld>
</file>

<file path=ppt/theme/theme1.xml><?xml version="1.0" encoding="utf-8"?>
<a:theme xmlns:a="http://schemas.openxmlformats.org/drawingml/2006/main" name="Plaza">
  <a:themeElements>
    <a:clrScheme name="Plaza">
      <a:dk1>
        <a:sysClr val="windowText" lastClr="000000"/>
      </a:dk1>
      <a:lt1>
        <a:sysClr val="window" lastClr="FFFFFF"/>
      </a:lt1>
      <a:dk2>
        <a:srgbClr val="333333"/>
      </a:dk2>
      <a:lt2>
        <a:srgbClr val="CCCCCC"/>
      </a:lt2>
      <a:accent1>
        <a:srgbClr val="990000"/>
      </a:accent1>
      <a:accent2>
        <a:srgbClr val="580101"/>
      </a:accent2>
      <a:accent3>
        <a:srgbClr val="E94A00"/>
      </a:accent3>
      <a:accent4>
        <a:srgbClr val="EB8F00"/>
      </a:accent4>
      <a:accent5>
        <a:srgbClr val="A4A4A4"/>
      </a:accent5>
      <a:accent6>
        <a:srgbClr val="666666"/>
      </a:accent6>
      <a:hlink>
        <a:srgbClr val="D01010"/>
      </a:hlink>
      <a:folHlink>
        <a:srgbClr val="E6682E"/>
      </a:folHlink>
    </a:clrScheme>
    <a:fontScheme name="Plaza">
      <a:maj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Plaza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60000"/>
                <a:satMod val="135000"/>
              </a:schemeClr>
            </a:gs>
            <a:gs pos="100000">
              <a:schemeClr val="phClr">
                <a:tint val="10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0000"/>
                <a:satMod val="120000"/>
              </a:schemeClr>
            </a:gs>
            <a:gs pos="35000">
              <a:schemeClr val="phClr">
                <a:shade val="100000"/>
                <a:satMod val="150000"/>
              </a:schemeClr>
            </a:gs>
            <a:gs pos="70000">
              <a:schemeClr val="phClr">
                <a:tint val="100000"/>
                <a:shade val="100000"/>
                <a:satMod val="200000"/>
                <a:greenMod val="100000"/>
              </a:schemeClr>
            </a:gs>
            <a:gs pos="100000">
              <a:schemeClr val="phClr"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190500" dist="63500" dir="5400000">
              <a:srgbClr val="FFFFFF">
                <a:alpha val="65000"/>
              </a:srgbClr>
            </a:innerShdw>
          </a:effectLst>
          <a:scene3d>
            <a:camera prst="orthographicFront">
              <a:rot lat="0" lon="0" rev="0"/>
            </a:camera>
            <a:lightRig rig="twoPt" dir="r">
              <a:rot lat="0" lon="0" rev="6000000"/>
            </a:lightRig>
          </a:scene3d>
          <a:sp3d prstMaterial="matte">
            <a:bevelT w="0" h="0" prst="relaxedInset"/>
          </a:sp3d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88900" dist="38100" dir="6600000" sx="101000" sy="101000" rotWithShape="0">
              <a:srgbClr val="000000">
                <a:alpha val="50000"/>
              </a:srgbClr>
            </a:outerShdw>
          </a:effectLst>
          <a:scene3d>
            <a:camera prst="perspectiveFront" fov="3000000"/>
            <a:lightRig rig="morning" dir="tl">
              <a:rot lat="0" lon="0" rev="1800000"/>
            </a:lightRig>
          </a:scene3d>
          <a:sp3d contourW="38100" prstMaterial="softEdge">
            <a:bevelT w="25400" h="38100"/>
            <a:contourClr>
              <a:schemeClr val="phClr">
                <a:tint val="6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{B9BDF63F-1CAA-8141-A368-5D95C1C1C0A0}tf16401378</Template>
  <TotalTime>4110</TotalTime>
  <Words>851</Words>
  <Application>Microsoft Macintosh PowerPoint</Application>
  <PresentationFormat>On-screen Show (4:3)</PresentationFormat>
  <Paragraphs>123</Paragraphs>
  <Slides>17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SimSun</vt:lpstr>
      <vt:lpstr>Calibri</vt:lpstr>
      <vt:lpstr>Cambria Math</vt:lpstr>
      <vt:lpstr>Century Gothic</vt:lpstr>
      <vt:lpstr>Courier</vt:lpstr>
      <vt:lpstr>Symbol</vt:lpstr>
      <vt:lpstr>Wingdings 2</vt:lpstr>
      <vt:lpstr>Plaza</vt:lpstr>
      <vt:lpstr>Экология и эволюция. Лекция 5</vt:lpstr>
      <vt:lpstr>Метод стохастического моделирования:  1 локус и L локусов</vt:lpstr>
      <vt:lpstr>Упрощенный метод Монте Карло для одного локуса (процесс Райта-Фишера)</vt:lpstr>
      <vt:lpstr>Упрощенный Монте Карло для 1 локуса</vt:lpstr>
      <vt:lpstr>Метод Монте Карло для L локусов</vt:lpstr>
      <vt:lpstr>Модель естественного отбора</vt:lpstr>
      <vt:lpstr>Дрейф и отбор:  Метод разломанной палки</vt:lpstr>
      <vt:lpstr>Стохастическое моделирование  1 локуса:  код и результаты</vt:lpstr>
      <vt:lpstr>Код на MATLAB для однолокусного Монте Карло </vt:lpstr>
      <vt:lpstr>PowerPoint Presentation</vt:lpstr>
      <vt:lpstr>Только случайный дрейф</vt:lpstr>
      <vt:lpstr>То же самое из уравнения Колмогорова</vt:lpstr>
      <vt:lpstr>Стационарное состояние в нейтральном случае s=0 </vt:lpstr>
      <vt:lpstr>Eстественный отбор Ns &gt;&gt;1  </vt:lpstr>
      <vt:lpstr>Адаптация</vt:lpstr>
      <vt:lpstr>Компьютерная практика в классе</vt:lpstr>
      <vt:lpstr>Thanks!</vt:lpstr>
    </vt:vector>
  </TitlesOfParts>
  <Company>UCSD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Igor Rouzine</dc:creator>
  <cp:lastModifiedBy>ivan4995@gmail.com</cp:lastModifiedBy>
  <cp:revision>627</cp:revision>
  <dcterms:created xsi:type="dcterms:W3CDTF">2017-09-05T00:08:04Z</dcterms:created>
  <dcterms:modified xsi:type="dcterms:W3CDTF">2025-07-15T12:29:58Z</dcterms:modified>
</cp:coreProperties>
</file>